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7"/>
  </p:notesMasterIdLst>
  <p:sldIdLst>
    <p:sldId id="256" r:id="rId2"/>
    <p:sldId id="265" r:id="rId3"/>
    <p:sldId id="284" r:id="rId4"/>
    <p:sldId id="259" r:id="rId5"/>
    <p:sldId id="257" r:id="rId6"/>
    <p:sldId id="258" r:id="rId7"/>
    <p:sldId id="264" r:id="rId8"/>
    <p:sldId id="260" r:id="rId9"/>
    <p:sldId id="262" r:id="rId10"/>
    <p:sldId id="266" r:id="rId11"/>
    <p:sldId id="267" r:id="rId12"/>
    <p:sldId id="278" r:id="rId13"/>
    <p:sldId id="270" r:id="rId14"/>
    <p:sldId id="269" r:id="rId15"/>
    <p:sldId id="271" r:id="rId16"/>
    <p:sldId id="279" r:id="rId17"/>
    <p:sldId id="281" r:id="rId18"/>
    <p:sldId id="273" r:id="rId19"/>
    <p:sldId id="280" r:id="rId20"/>
    <p:sldId id="274" r:id="rId21"/>
    <p:sldId id="275" r:id="rId22"/>
    <p:sldId id="276" r:id="rId23"/>
    <p:sldId id="277" r:id="rId24"/>
    <p:sldId id="282" r:id="rId25"/>
    <p:sldId id="283"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958"/>
  </p:normalViewPr>
  <p:slideViewPr>
    <p:cSldViewPr snapToGrid="0" snapToObjects="1">
      <p:cViewPr varScale="1">
        <p:scale>
          <a:sx n="116" d="100"/>
          <a:sy n="116" d="100"/>
        </p:scale>
        <p:origin x="4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CD151EA-7C1F-014B-9A9B-26DD1804354E}" type="datetimeFigureOut">
              <a:rPr lang="en-US" smtClean="0"/>
              <a:t>4/1/22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5A50AB5-587A-2D40-B868-F6DA866ECFC0}" type="slidenum">
              <a:rPr lang="en-US" smtClean="0"/>
              <a:t>‹#›</a:t>
            </a:fld>
            <a:endParaRPr lang="en-US"/>
          </a:p>
        </p:txBody>
      </p:sp>
    </p:spTree>
    <p:extLst>
      <p:ext uri="{BB962C8B-B14F-4D97-AF65-F5344CB8AC3E}">
        <p14:creationId xmlns:p14="http://schemas.microsoft.com/office/powerpoint/2010/main" val="18185912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A50AB5-587A-2D40-B868-F6DA866ECFC0}" type="slidenum">
              <a:rPr lang="en-US" smtClean="0"/>
              <a:t>2</a:t>
            </a:fld>
            <a:endParaRPr lang="en-US"/>
          </a:p>
        </p:txBody>
      </p:sp>
    </p:spTree>
    <p:extLst>
      <p:ext uri="{BB962C8B-B14F-4D97-AF65-F5344CB8AC3E}">
        <p14:creationId xmlns:p14="http://schemas.microsoft.com/office/powerpoint/2010/main" val="29905327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feature extractor will extract features from the new image. We will save these in a file. Then, we will use pass these features to our newly trained network to make a prediction.</a:t>
            </a:r>
          </a:p>
          <a:p>
            <a:r>
              <a:rPr lang="en-US" dirty="0"/>
              <a:t>Almost always, use transfer learning first. If it works, there is no need to train a model from scratch. It is useful when you don’t have lot of training data but have a model that solves a similar problem.</a:t>
            </a:r>
          </a:p>
        </p:txBody>
      </p:sp>
      <p:sp>
        <p:nvSpPr>
          <p:cNvPr id="4" name="Slide Number Placeholder 3"/>
          <p:cNvSpPr>
            <a:spLocks noGrp="1"/>
          </p:cNvSpPr>
          <p:nvPr>
            <p:ph type="sldNum" sz="quarter" idx="5"/>
          </p:nvPr>
        </p:nvSpPr>
        <p:spPr/>
        <p:txBody>
          <a:bodyPr/>
          <a:lstStyle/>
          <a:p>
            <a:fld id="{C5A50AB5-587A-2D40-B868-F6DA866ECFC0}" type="slidenum">
              <a:rPr lang="en-US" smtClean="0"/>
              <a:t>21</a:t>
            </a:fld>
            <a:endParaRPr lang="en-US"/>
          </a:p>
        </p:txBody>
      </p:sp>
    </p:spTree>
    <p:extLst>
      <p:ext uri="{BB962C8B-B14F-4D97-AF65-F5344CB8AC3E}">
        <p14:creationId xmlns:p14="http://schemas.microsoft.com/office/powerpoint/2010/main" val="106940129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training data was very small – 32 dog images + 32 non-dog images. This is quite powerful as with a few training images (64) we have built an accurate model that distinguishes between dogs and non-dogs. The training time was less, </a:t>
            </a:r>
            <a:r>
              <a:rPr lang="en-US"/>
              <a:t>few seconds.</a:t>
            </a:r>
            <a:endParaRPr lang="en-US" dirty="0"/>
          </a:p>
        </p:txBody>
      </p:sp>
      <p:sp>
        <p:nvSpPr>
          <p:cNvPr id="4" name="Slide Number Placeholder 3"/>
          <p:cNvSpPr>
            <a:spLocks noGrp="1"/>
          </p:cNvSpPr>
          <p:nvPr>
            <p:ph type="sldNum" sz="quarter" idx="5"/>
          </p:nvPr>
        </p:nvSpPr>
        <p:spPr/>
        <p:txBody>
          <a:bodyPr/>
          <a:lstStyle/>
          <a:p>
            <a:fld id="{C5A50AB5-587A-2D40-B868-F6DA866ECFC0}" type="slidenum">
              <a:rPr lang="en-US" smtClean="0"/>
              <a:t>23</a:t>
            </a:fld>
            <a:endParaRPr lang="en-US"/>
          </a:p>
        </p:txBody>
      </p:sp>
    </p:spTree>
    <p:extLst>
      <p:ext uri="{BB962C8B-B14F-4D97-AF65-F5344CB8AC3E}">
        <p14:creationId xmlns:p14="http://schemas.microsoft.com/office/powerpoint/2010/main" val="1265293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Neurons are arranged in series of groups called layers. Nodes in each layer are connected to nodes in following layer. These are called densely connected layers.</a:t>
            </a:r>
          </a:p>
          <a:p>
            <a:r>
              <a:rPr lang="en-US" dirty="0"/>
              <a:t>Data flows from input to output along these connections.</a:t>
            </a:r>
          </a:p>
          <a:p>
            <a:r>
              <a:rPr lang="en-US" dirty="0"/>
              <a:t>Each node is trained to perform a simple mathematical calculation and feed the results to all nodes it is connected to. The NN takes a set of values in the input layer and then these values</a:t>
            </a:r>
          </a:p>
          <a:p>
            <a:r>
              <a:rPr lang="en-US" dirty="0"/>
              <a:t>Pass through all following layers. Each node tweaks the value it receives slightly and passes its result to the next node. </a:t>
            </a:r>
            <a:r>
              <a:rPr lang="en-US" dirty="0" err="1"/>
              <a:t>Eg</a:t>
            </a:r>
            <a:r>
              <a:rPr lang="en-US" dirty="0"/>
              <a:t>:, we can use this NN to do addition.</a:t>
            </a:r>
          </a:p>
          <a:p>
            <a:r>
              <a:rPr lang="en-US" dirty="0"/>
              <a:t>Before values flow from one layer to another, they pass through an activation function. Activation functions decide which units from the previous layer are important enough to feed to the next layer</a:t>
            </a:r>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C5A50AB5-587A-2D40-B868-F6DA866ECFC0}" type="slidenum">
              <a:rPr lang="en-US" smtClean="0"/>
              <a:t>4</a:t>
            </a:fld>
            <a:endParaRPr lang="en-US"/>
          </a:p>
        </p:txBody>
      </p:sp>
    </p:spTree>
    <p:extLst>
      <p:ext uri="{BB962C8B-B14F-4D97-AF65-F5344CB8AC3E}">
        <p14:creationId xmlns:p14="http://schemas.microsoft.com/office/powerpoint/2010/main" val="42713970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A50AB5-587A-2D40-B868-F6DA866ECFC0}" type="slidenum">
              <a:rPr lang="en-US" smtClean="0"/>
              <a:t>5</a:t>
            </a:fld>
            <a:endParaRPr lang="en-US"/>
          </a:p>
        </p:txBody>
      </p:sp>
    </p:spTree>
    <p:extLst>
      <p:ext uri="{BB962C8B-B14F-4D97-AF65-F5344CB8AC3E}">
        <p14:creationId xmlns:p14="http://schemas.microsoft.com/office/powerpoint/2010/main" val="285290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A50AB5-587A-2D40-B868-F6DA866ECFC0}" type="slidenum">
              <a:rPr lang="en-US" smtClean="0"/>
              <a:t>6</a:t>
            </a:fld>
            <a:endParaRPr lang="en-US"/>
          </a:p>
        </p:txBody>
      </p:sp>
    </p:spTree>
    <p:extLst>
      <p:ext uri="{BB962C8B-B14F-4D97-AF65-F5344CB8AC3E}">
        <p14:creationId xmlns:p14="http://schemas.microsoft.com/office/powerpoint/2010/main" val="17466942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A50AB5-587A-2D40-B868-F6DA866ECFC0}" type="slidenum">
              <a:rPr lang="en-US" smtClean="0"/>
              <a:t>7</a:t>
            </a:fld>
            <a:endParaRPr lang="en-US"/>
          </a:p>
        </p:txBody>
      </p:sp>
    </p:spTree>
    <p:extLst>
      <p:ext uri="{BB962C8B-B14F-4D97-AF65-F5344CB8AC3E}">
        <p14:creationId xmlns:p14="http://schemas.microsoft.com/office/powerpoint/2010/main" val="28833434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5A50AB5-587A-2D40-B868-F6DA866ECFC0}" type="slidenum">
              <a:rPr lang="en-US" smtClean="0"/>
              <a:t>10</a:t>
            </a:fld>
            <a:endParaRPr lang="en-US"/>
          </a:p>
        </p:txBody>
      </p:sp>
    </p:spTree>
    <p:extLst>
      <p:ext uri="{BB962C8B-B14F-4D97-AF65-F5344CB8AC3E}">
        <p14:creationId xmlns:p14="http://schemas.microsoft.com/office/powerpoint/2010/main" val="12779817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8 layers deep - model</a:t>
            </a:r>
          </a:p>
        </p:txBody>
      </p:sp>
      <p:sp>
        <p:nvSpPr>
          <p:cNvPr id="4" name="Slide Number Placeholder 3"/>
          <p:cNvSpPr>
            <a:spLocks noGrp="1"/>
          </p:cNvSpPr>
          <p:nvPr>
            <p:ph type="sldNum" sz="quarter" idx="5"/>
          </p:nvPr>
        </p:nvSpPr>
        <p:spPr/>
        <p:txBody>
          <a:bodyPr/>
          <a:lstStyle/>
          <a:p>
            <a:fld id="{C5A50AB5-587A-2D40-B868-F6DA866ECFC0}" type="slidenum">
              <a:rPr lang="en-US" smtClean="0"/>
              <a:t>15</a:t>
            </a:fld>
            <a:endParaRPr lang="en-US"/>
          </a:p>
        </p:txBody>
      </p:sp>
    </p:spTree>
    <p:extLst>
      <p:ext uri="{BB962C8B-B14F-4D97-AF65-F5344CB8AC3E}">
        <p14:creationId xmlns:p14="http://schemas.microsoft.com/office/powerpoint/2010/main" val="100636266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5"/>
          </p:nvPr>
        </p:nvSpPr>
        <p:spPr/>
        <p:txBody>
          <a:bodyPr/>
          <a:lstStyle/>
          <a:p>
            <a:fld id="{C5A50AB5-587A-2D40-B868-F6DA866ECFC0}" type="slidenum">
              <a:rPr lang="en-US" smtClean="0"/>
              <a:t>18</a:t>
            </a:fld>
            <a:endParaRPr lang="en-US"/>
          </a:p>
        </p:txBody>
      </p:sp>
    </p:spTree>
    <p:extLst>
      <p:ext uri="{BB962C8B-B14F-4D97-AF65-F5344CB8AC3E}">
        <p14:creationId xmlns:p14="http://schemas.microsoft.com/office/powerpoint/2010/main" val="1313253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In transfer learning, we start with a CNN that has been trained on a large dataset.</a:t>
            </a:r>
          </a:p>
          <a:p>
            <a:r>
              <a:rPr lang="en-US" dirty="0"/>
              <a:t>In TL, we keep the convolution layers that identify patterns in the image but remove the last layer that maps those patterns to objects.</a:t>
            </a:r>
          </a:p>
          <a:p>
            <a:r>
              <a:rPr lang="en-US" dirty="0"/>
              <a:t>We will have to train the new neural network only.</a:t>
            </a:r>
          </a:p>
        </p:txBody>
      </p:sp>
      <p:sp>
        <p:nvSpPr>
          <p:cNvPr id="4" name="Slide Number Placeholder 3"/>
          <p:cNvSpPr>
            <a:spLocks noGrp="1"/>
          </p:cNvSpPr>
          <p:nvPr>
            <p:ph type="sldNum" sz="quarter" idx="5"/>
          </p:nvPr>
        </p:nvSpPr>
        <p:spPr/>
        <p:txBody>
          <a:bodyPr/>
          <a:lstStyle/>
          <a:p>
            <a:fld id="{C5A50AB5-587A-2D40-B868-F6DA866ECFC0}" type="slidenum">
              <a:rPr lang="en-US" smtClean="0"/>
              <a:t>20</a:t>
            </a:fld>
            <a:endParaRPr lang="en-US"/>
          </a:p>
        </p:txBody>
      </p:sp>
    </p:spTree>
    <p:extLst>
      <p:ext uri="{BB962C8B-B14F-4D97-AF65-F5344CB8AC3E}">
        <p14:creationId xmlns:p14="http://schemas.microsoft.com/office/powerpoint/2010/main" val="28279609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CE934-5826-D54F-93F6-18FB6FFC5F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EC209C7-732B-944E-9E19-24BFF91594F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7D94DD-F068-8B4B-87CD-54339FDAD2C9}"/>
              </a:ext>
            </a:extLst>
          </p:cNvPr>
          <p:cNvSpPr>
            <a:spLocks noGrp="1"/>
          </p:cNvSpPr>
          <p:nvPr>
            <p:ph type="dt" sz="half" idx="10"/>
          </p:nvPr>
        </p:nvSpPr>
        <p:spPr/>
        <p:txBody>
          <a:bodyPr/>
          <a:lstStyle/>
          <a:p>
            <a:fld id="{2864BEC6-7493-AD4F-881F-4F9633C2B4C3}" type="datetimeFigureOut">
              <a:rPr lang="en-US" smtClean="0"/>
              <a:t>4/1/22</a:t>
            </a:fld>
            <a:endParaRPr lang="en-US"/>
          </a:p>
        </p:txBody>
      </p:sp>
      <p:sp>
        <p:nvSpPr>
          <p:cNvPr id="5" name="Footer Placeholder 4">
            <a:extLst>
              <a:ext uri="{FF2B5EF4-FFF2-40B4-BE49-F238E27FC236}">
                <a16:creationId xmlns:a16="http://schemas.microsoft.com/office/drawing/2014/main" id="{21761FA4-A01B-BF4F-A6CA-E7518D40CD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2C45A8-9B74-0D40-96ED-00515237D166}"/>
              </a:ext>
            </a:extLst>
          </p:cNvPr>
          <p:cNvSpPr>
            <a:spLocks noGrp="1"/>
          </p:cNvSpPr>
          <p:nvPr>
            <p:ph type="sldNum" sz="quarter" idx="12"/>
          </p:nvPr>
        </p:nvSpPr>
        <p:spPr/>
        <p:txBody>
          <a:bodyPr/>
          <a:lstStyle/>
          <a:p>
            <a:fld id="{F0B88D83-408C-D243-BBB7-D21D282D051F}" type="slidenum">
              <a:rPr lang="en-US" smtClean="0"/>
              <a:t>‹#›</a:t>
            </a:fld>
            <a:endParaRPr lang="en-US"/>
          </a:p>
        </p:txBody>
      </p:sp>
    </p:spTree>
    <p:extLst>
      <p:ext uri="{BB962C8B-B14F-4D97-AF65-F5344CB8AC3E}">
        <p14:creationId xmlns:p14="http://schemas.microsoft.com/office/powerpoint/2010/main" val="10615979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0BF02-0DC8-924F-A1EF-0D15F3AFB61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61685F6-F1AB-4740-AA42-EFFBC58F809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6DB00BD-3C24-6743-ABD2-2D666E5044F6}"/>
              </a:ext>
            </a:extLst>
          </p:cNvPr>
          <p:cNvSpPr>
            <a:spLocks noGrp="1"/>
          </p:cNvSpPr>
          <p:nvPr>
            <p:ph type="dt" sz="half" idx="10"/>
          </p:nvPr>
        </p:nvSpPr>
        <p:spPr/>
        <p:txBody>
          <a:bodyPr/>
          <a:lstStyle/>
          <a:p>
            <a:fld id="{2864BEC6-7493-AD4F-881F-4F9633C2B4C3}" type="datetimeFigureOut">
              <a:rPr lang="en-US" smtClean="0"/>
              <a:t>4/1/22</a:t>
            </a:fld>
            <a:endParaRPr lang="en-US"/>
          </a:p>
        </p:txBody>
      </p:sp>
      <p:sp>
        <p:nvSpPr>
          <p:cNvPr id="5" name="Footer Placeholder 4">
            <a:extLst>
              <a:ext uri="{FF2B5EF4-FFF2-40B4-BE49-F238E27FC236}">
                <a16:creationId xmlns:a16="http://schemas.microsoft.com/office/drawing/2014/main" id="{F117F39B-B063-D44B-ACB5-DD70FDA750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4AB0084-A2CB-424B-BEE7-5C1FC4D48CBC}"/>
              </a:ext>
            </a:extLst>
          </p:cNvPr>
          <p:cNvSpPr>
            <a:spLocks noGrp="1"/>
          </p:cNvSpPr>
          <p:nvPr>
            <p:ph type="sldNum" sz="quarter" idx="12"/>
          </p:nvPr>
        </p:nvSpPr>
        <p:spPr/>
        <p:txBody>
          <a:bodyPr/>
          <a:lstStyle/>
          <a:p>
            <a:fld id="{F0B88D83-408C-D243-BBB7-D21D282D051F}" type="slidenum">
              <a:rPr lang="en-US" smtClean="0"/>
              <a:t>‹#›</a:t>
            </a:fld>
            <a:endParaRPr lang="en-US"/>
          </a:p>
        </p:txBody>
      </p:sp>
    </p:spTree>
    <p:extLst>
      <p:ext uri="{BB962C8B-B14F-4D97-AF65-F5344CB8AC3E}">
        <p14:creationId xmlns:p14="http://schemas.microsoft.com/office/powerpoint/2010/main" val="21920163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3BF8DE3-8423-2F4A-9D1F-97A3B19F261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CFC4BD1-2818-604D-B193-2CA2699BB12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CA500F-5581-D348-864B-9831815B10D6}"/>
              </a:ext>
            </a:extLst>
          </p:cNvPr>
          <p:cNvSpPr>
            <a:spLocks noGrp="1"/>
          </p:cNvSpPr>
          <p:nvPr>
            <p:ph type="dt" sz="half" idx="10"/>
          </p:nvPr>
        </p:nvSpPr>
        <p:spPr/>
        <p:txBody>
          <a:bodyPr/>
          <a:lstStyle/>
          <a:p>
            <a:fld id="{2864BEC6-7493-AD4F-881F-4F9633C2B4C3}" type="datetimeFigureOut">
              <a:rPr lang="en-US" smtClean="0"/>
              <a:t>4/1/22</a:t>
            </a:fld>
            <a:endParaRPr lang="en-US"/>
          </a:p>
        </p:txBody>
      </p:sp>
      <p:sp>
        <p:nvSpPr>
          <p:cNvPr id="5" name="Footer Placeholder 4">
            <a:extLst>
              <a:ext uri="{FF2B5EF4-FFF2-40B4-BE49-F238E27FC236}">
                <a16:creationId xmlns:a16="http://schemas.microsoft.com/office/drawing/2014/main" id="{8C1498BD-B0CC-194A-82B4-EB4F311B13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DC8638-D357-AB44-9082-885B4AB49588}"/>
              </a:ext>
            </a:extLst>
          </p:cNvPr>
          <p:cNvSpPr>
            <a:spLocks noGrp="1"/>
          </p:cNvSpPr>
          <p:nvPr>
            <p:ph type="sldNum" sz="quarter" idx="12"/>
          </p:nvPr>
        </p:nvSpPr>
        <p:spPr/>
        <p:txBody>
          <a:bodyPr/>
          <a:lstStyle/>
          <a:p>
            <a:fld id="{F0B88D83-408C-D243-BBB7-D21D282D051F}" type="slidenum">
              <a:rPr lang="en-US" smtClean="0"/>
              <a:t>‹#›</a:t>
            </a:fld>
            <a:endParaRPr lang="en-US"/>
          </a:p>
        </p:txBody>
      </p:sp>
    </p:spTree>
    <p:extLst>
      <p:ext uri="{BB962C8B-B14F-4D97-AF65-F5344CB8AC3E}">
        <p14:creationId xmlns:p14="http://schemas.microsoft.com/office/powerpoint/2010/main" val="12918473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6D110F-67BC-CE40-9E05-6471E4737C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1E1E420-AC44-3B43-A1D5-9F9A04E731B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D38BEF-77CD-AE42-81B5-2409F0F858C4}"/>
              </a:ext>
            </a:extLst>
          </p:cNvPr>
          <p:cNvSpPr>
            <a:spLocks noGrp="1"/>
          </p:cNvSpPr>
          <p:nvPr>
            <p:ph type="dt" sz="half" idx="10"/>
          </p:nvPr>
        </p:nvSpPr>
        <p:spPr/>
        <p:txBody>
          <a:bodyPr/>
          <a:lstStyle/>
          <a:p>
            <a:fld id="{2864BEC6-7493-AD4F-881F-4F9633C2B4C3}" type="datetimeFigureOut">
              <a:rPr lang="en-US" smtClean="0"/>
              <a:t>4/1/22</a:t>
            </a:fld>
            <a:endParaRPr lang="en-US"/>
          </a:p>
        </p:txBody>
      </p:sp>
      <p:sp>
        <p:nvSpPr>
          <p:cNvPr id="5" name="Footer Placeholder 4">
            <a:extLst>
              <a:ext uri="{FF2B5EF4-FFF2-40B4-BE49-F238E27FC236}">
                <a16:creationId xmlns:a16="http://schemas.microsoft.com/office/drawing/2014/main" id="{BF2DF0AA-6128-F143-A756-4DAF3306BE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8893A1-8EAB-5344-9405-4C52139329FE}"/>
              </a:ext>
            </a:extLst>
          </p:cNvPr>
          <p:cNvSpPr>
            <a:spLocks noGrp="1"/>
          </p:cNvSpPr>
          <p:nvPr>
            <p:ph type="sldNum" sz="quarter" idx="12"/>
          </p:nvPr>
        </p:nvSpPr>
        <p:spPr/>
        <p:txBody>
          <a:bodyPr/>
          <a:lstStyle/>
          <a:p>
            <a:fld id="{F0B88D83-408C-D243-BBB7-D21D282D051F}" type="slidenum">
              <a:rPr lang="en-US" smtClean="0"/>
              <a:t>‹#›</a:t>
            </a:fld>
            <a:endParaRPr lang="en-US"/>
          </a:p>
        </p:txBody>
      </p:sp>
    </p:spTree>
    <p:extLst>
      <p:ext uri="{BB962C8B-B14F-4D97-AF65-F5344CB8AC3E}">
        <p14:creationId xmlns:p14="http://schemas.microsoft.com/office/powerpoint/2010/main" val="41718726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287B1-93E5-E245-9E0D-17C233E0E4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0BF2CFC-C1F5-2245-B460-05F9A44349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1C3E21A-5479-D84E-A173-F446A56E935A}"/>
              </a:ext>
            </a:extLst>
          </p:cNvPr>
          <p:cNvSpPr>
            <a:spLocks noGrp="1"/>
          </p:cNvSpPr>
          <p:nvPr>
            <p:ph type="dt" sz="half" idx="10"/>
          </p:nvPr>
        </p:nvSpPr>
        <p:spPr/>
        <p:txBody>
          <a:bodyPr/>
          <a:lstStyle/>
          <a:p>
            <a:fld id="{2864BEC6-7493-AD4F-881F-4F9633C2B4C3}" type="datetimeFigureOut">
              <a:rPr lang="en-US" smtClean="0"/>
              <a:t>4/1/22</a:t>
            </a:fld>
            <a:endParaRPr lang="en-US"/>
          </a:p>
        </p:txBody>
      </p:sp>
      <p:sp>
        <p:nvSpPr>
          <p:cNvPr id="5" name="Footer Placeholder 4">
            <a:extLst>
              <a:ext uri="{FF2B5EF4-FFF2-40B4-BE49-F238E27FC236}">
                <a16:creationId xmlns:a16="http://schemas.microsoft.com/office/drawing/2014/main" id="{35A9A159-D6F3-2643-95BD-F1FA059EDD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02AF77D-7777-0349-9C89-5735AFB9BE3E}"/>
              </a:ext>
            </a:extLst>
          </p:cNvPr>
          <p:cNvSpPr>
            <a:spLocks noGrp="1"/>
          </p:cNvSpPr>
          <p:nvPr>
            <p:ph type="sldNum" sz="quarter" idx="12"/>
          </p:nvPr>
        </p:nvSpPr>
        <p:spPr/>
        <p:txBody>
          <a:bodyPr/>
          <a:lstStyle/>
          <a:p>
            <a:fld id="{F0B88D83-408C-D243-BBB7-D21D282D051F}" type="slidenum">
              <a:rPr lang="en-US" smtClean="0"/>
              <a:t>‹#›</a:t>
            </a:fld>
            <a:endParaRPr lang="en-US"/>
          </a:p>
        </p:txBody>
      </p:sp>
    </p:spTree>
    <p:extLst>
      <p:ext uri="{BB962C8B-B14F-4D97-AF65-F5344CB8AC3E}">
        <p14:creationId xmlns:p14="http://schemas.microsoft.com/office/powerpoint/2010/main" val="374612772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60A36-02D4-894A-B69F-7AF7AF2C7D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71AF4A5-AF7C-C741-A0B1-DF1B3940382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0F6CD8A-70FF-B149-8E62-027CE846EF2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1A2E9B-B9A7-B04F-A58C-91825F01B3B7}"/>
              </a:ext>
            </a:extLst>
          </p:cNvPr>
          <p:cNvSpPr>
            <a:spLocks noGrp="1"/>
          </p:cNvSpPr>
          <p:nvPr>
            <p:ph type="dt" sz="half" idx="10"/>
          </p:nvPr>
        </p:nvSpPr>
        <p:spPr/>
        <p:txBody>
          <a:bodyPr/>
          <a:lstStyle/>
          <a:p>
            <a:fld id="{2864BEC6-7493-AD4F-881F-4F9633C2B4C3}" type="datetimeFigureOut">
              <a:rPr lang="en-US" smtClean="0"/>
              <a:t>4/1/22</a:t>
            </a:fld>
            <a:endParaRPr lang="en-US"/>
          </a:p>
        </p:txBody>
      </p:sp>
      <p:sp>
        <p:nvSpPr>
          <p:cNvPr id="6" name="Footer Placeholder 5">
            <a:extLst>
              <a:ext uri="{FF2B5EF4-FFF2-40B4-BE49-F238E27FC236}">
                <a16:creationId xmlns:a16="http://schemas.microsoft.com/office/drawing/2014/main" id="{A0E278A0-DFBE-4D4A-9611-899C20631E4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7E55C6-C10D-AB44-8BED-DD4EFAA9C160}"/>
              </a:ext>
            </a:extLst>
          </p:cNvPr>
          <p:cNvSpPr>
            <a:spLocks noGrp="1"/>
          </p:cNvSpPr>
          <p:nvPr>
            <p:ph type="sldNum" sz="quarter" idx="12"/>
          </p:nvPr>
        </p:nvSpPr>
        <p:spPr/>
        <p:txBody>
          <a:bodyPr/>
          <a:lstStyle/>
          <a:p>
            <a:fld id="{F0B88D83-408C-D243-BBB7-D21D282D051F}" type="slidenum">
              <a:rPr lang="en-US" smtClean="0"/>
              <a:t>‹#›</a:t>
            </a:fld>
            <a:endParaRPr lang="en-US"/>
          </a:p>
        </p:txBody>
      </p:sp>
    </p:spTree>
    <p:extLst>
      <p:ext uri="{BB962C8B-B14F-4D97-AF65-F5344CB8AC3E}">
        <p14:creationId xmlns:p14="http://schemas.microsoft.com/office/powerpoint/2010/main" val="33816960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1C1EAC-4F0F-824D-868E-ED6CF348F50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DEB1339-BFA0-C843-86A9-86E735371A5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E56AAF-A540-AF4E-8059-D348B78FEE9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83E083-A6E3-9C41-B7E0-FE6098392F5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4BB087F-22FA-7241-92E4-A0A4D17AFD2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A61222E-1F84-5545-9778-1B455CBDFE40}"/>
              </a:ext>
            </a:extLst>
          </p:cNvPr>
          <p:cNvSpPr>
            <a:spLocks noGrp="1"/>
          </p:cNvSpPr>
          <p:nvPr>
            <p:ph type="dt" sz="half" idx="10"/>
          </p:nvPr>
        </p:nvSpPr>
        <p:spPr/>
        <p:txBody>
          <a:bodyPr/>
          <a:lstStyle/>
          <a:p>
            <a:fld id="{2864BEC6-7493-AD4F-881F-4F9633C2B4C3}" type="datetimeFigureOut">
              <a:rPr lang="en-US" smtClean="0"/>
              <a:t>4/1/22</a:t>
            </a:fld>
            <a:endParaRPr lang="en-US"/>
          </a:p>
        </p:txBody>
      </p:sp>
      <p:sp>
        <p:nvSpPr>
          <p:cNvPr id="8" name="Footer Placeholder 7">
            <a:extLst>
              <a:ext uri="{FF2B5EF4-FFF2-40B4-BE49-F238E27FC236}">
                <a16:creationId xmlns:a16="http://schemas.microsoft.com/office/drawing/2014/main" id="{E510EE1D-CBF2-7A48-81C7-81FCE7F4E43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97C7D08-9571-8C44-8A6F-0B9490E62A47}"/>
              </a:ext>
            </a:extLst>
          </p:cNvPr>
          <p:cNvSpPr>
            <a:spLocks noGrp="1"/>
          </p:cNvSpPr>
          <p:nvPr>
            <p:ph type="sldNum" sz="quarter" idx="12"/>
          </p:nvPr>
        </p:nvSpPr>
        <p:spPr/>
        <p:txBody>
          <a:bodyPr/>
          <a:lstStyle/>
          <a:p>
            <a:fld id="{F0B88D83-408C-D243-BBB7-D21D282D051F}" type="slidenum">
              <a:rPr lang="en-US" smtClean="0"/>
              <a:t>‹#›</a:t>
            </a:fld>
            <a:endParaRPr lang="en-US"/>
          </a:p>
        </p:txBody>
      </p:sp>
    </p:spTree>
    <p:extLst>
      <p:ext uri="{BB962C8B-B14F-4D97-AF65-F5344CB8AC3E}">
        <p14:creationId xmlns:p14="http://schemas.microsoft.com/office/powerpoint/2010/main" val="26294784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40CBD-E97C-DC4C-875B-FFD83EAA890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E050CE2-60A3-B946-BBB6-69CF1EFA7070}"/>
              </a:ext>
            </a:extLst>
          </p:cNvPr>
          <p:cNvSpPr>
            <a:spLocks noGrp="1"/>
          </p:cNvSpPr>
          <p:nvPr>
            <p:ph type="dt" sz="half" idx="10"/>
          </p:nvPr>
        </p:nvSpPr>
        <p:spPr/>
        <p:txBody>
          <a:bodyPr/>
          <a:lstStyle/>
          <a:p>
            <a:fld id="{2864BEC6-7493-AD4F-881F-4F9633C2B4C3}" type="datetimeFigureOut">
              <a:rPr lang="en-US" smtClean="0"/>
              <a:t>4/1/22</a:t>
            </a:fld>
            <a:endParaRPr lang="en-US"/>
          </a:p>
        </p:txBody>
      </p:sp>
      <p:sp>
        <p:nvSpPr>
          <p:cNvPr id="4" name="Footer Placeholder 3">
            <a:extLst>
              <a:ext uri="{FF2B5EF4-FFF2-40B4-BE49-F238E27FC236}">
                <a16:creationId xmlns:a16="http://schemas.microsoft.com/office/drawing/2014/main" id="{30B6D04E-B8D0-A346-ACD7-00B14A89BE6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6966C81-800E-AE41-AC8A-B106789C8B76}"/>
              </a:ext>
            </a:extLst>
          </p:cNvPr>
          <p:cNvSpPr>
            <a:spLocks noGrp="1"/>
          </p:cNvSpPr>
          <p:nvPr>
            <p:ph type="sldNum" sz="quarter" idx="12"/>
          </p:nvPr>
        </p:nvSpPr>
        <p:spPr/>
        <p:txBody>
          <a:bodyPr/>
          <a:lstStyle/>
          <a:p>
            <a:fld id="{F0B88D83-408C-D243-BBB7-D21D282D051F}" type="slidenum">
              <a:rPr lang="en-US" smtClean="0"/>
              <a:t>‹#›</a:t>
            </a:fld>
            <a:endParaRPr lang="en-US"/>
          </a:p>
        </p:txBody>
      </p:sp>
    </p:spTree>
    <p:extLst>
      <p:ext uri="{BB962C8B-B14F-4D97-AF65-F5344CB8AC3E}">
        <p14:creationId xmlns:p14="http://schemas.microsoft.com/office/powerpoint/2010/main" val="34039299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A500D38-4716-2646-855A-B96E4C5C0783}"/>
              </a:ext>
            </a:extLst>
          </p:cNvPr>
          <p:cNvSpPr>
            <a:spLocks noGrp="1"/>
          </p:cNvSpPr>
          <p:nvPr>
            <p:ph type="dt" sz="half" idx="10"/>
          </p:nvPr>
        </p:nvSpPr>
        <p:spPr/>
        <p:txBody>
          <a:bodyPr/>
          <a:lstStyle/>
          <a:p>
            <a:fld id="{2864BEC6-7493-AD4F-881F-4F9633C2B4C3}" type="datetimeFigureOut">
              <a:rPr lang="en-US" smtClean="0"/>
              <a:t>4/1/22</a:t>
            </a:fld>
            <a:endParaRPr lang="en-US"/>
          </a:p>
        </p:txBody>
      </p:sp>
      <p:sp>
        <p:nvSpPr>
          <p:cNvPr id="3" name="Footer Placeholder 2">
            <a:extLst>
              <a:ext uri="{FF2B5EF4-FFF2-40B4-BE49-F238E27FC236}">
                <a16:creationId xmlns:a16="http://schemas.microsoft.com/office/drawing/2014/main" id="{19D5602F-AF4C-1A4B-9D80-6C20C9A3279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00748D7-1BB7-2045-8FDE-E2FFD0BC8AA9}"/>
              </a:ext>
            </a:extLst>
          </p:cNvPr>
          <p:cNvSpPr>
            <a:spLocks noGrp="1"/>
          </p:cNvSpPr>
          <p:nvPr>
            <p:ph type="sldNum" sz="quarter" idx="12"/>
          </p:nvPr>
        </p:nvSpPr>
        <p:spPr/>
        <p:txBody>
          <a:bodyPr/>
          <a:lstStyle/>
          <a:p>
            <a:fld id="{F0B88D83-408C-D243-BBB7-D21D282D051F}" type="slidenum">
              <a:rPr lang="en-US" smtClean="0"/>
              <a:t>‹#›</a:t>
            </a:fld>
            <a:endParaRPr lang="en-US"/>
          </a:p>
        </p:txBody>
      </p:sp>
    </p:spTree>
    <p:extLst>
      <p:ext uri="{BB962C8B-B14F-4D97-AF65-F5344CB8AC3E}">
        <p14:creationId xmlns:p14="http://schemas.microsoft.com/office/powerpoint/2010/main" val="36432045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0F2A79-342E-2A43-B046-D62596EDA8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6C2871F-3BEF-3A4B-9C33-851933A850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B561409-A847-C24F-8633-CF850759A9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632FF90-7E1D-E34C-A3AC-1B4AC8044C49}"/>
              </a:ext>
            </a:extLst>
          </p:cNvPr>
          <p:cNvSpPr>
            <a:spLocks noGrp="1"/>
          </p:cNvSpPr>
          <p:nvPr>
            <p:ph type="dt" sz="half" idx="10"/>
          </p:nvPr>
        </p:nvSpPr>
        <p:spPr/>
        <p:txBody>
          <a:bodyPr/>
          <a:lstStyle/>
          <a:p>
            <a:fld id="{2864BEC6-7493-AD4F-881F-4F9633C2B4C3}" type="datetimeFigureOut">
              <a:rPr lang="en-US" smtClean="0"/>
              <a:t>4/1/22</a:t>
            </a:fld>
            <a:endParaRPr lang="en-US"/>
          </a:p>
        </p:txBody>
      </p:sp>
      <p:sp>
        <p:nvSpPr>
          <p:cNvPr id="6" name="Footer Placeholder 5">
            <a:extLst>
              <a:ext uri="{FF2B5EF4-FFF2-40B4-BE49-F238E27FC236}">
                <a16:creationId xmlns:a16="http://schemas.microsoft.com/office/drawing/2014/main" id="{70FF0165-9D02-B24B-86C8-6251C54305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DF94F2A-76D2-0348-9E8D-B15DC680C427}"/>
              </a:ext>
            </a:extLst>
          </p:cNvPr>
          <p:cNvSpPr>
            <a:spLocks noGrp="1"/>
          </p:cNvSpPr>
          <p:nvPr>
            <p:ph type="sldNum" sz="quarter" idx="12"/>
          </p:nvPr>
        </p:nvSpPr>
        <p:spPr/>
        <p:txBody>
          <a:bodyPr/>
          <a:lstStyle/>
          <a:p>
            <a:fld id="{F0B88D83-408C-D243-BBB7-D21D282D051F}" type="slidenum">
              <a:rPr lang="en-US" smtClean="0"/>
              <a:t>‹#›</a:t>
            </a:fld>
            <a:endParaRPr lang="en-US"/>
          </a:p>
        </p:txBody>
      </p:sp>
    </p:spTree>
    <p:extLst>
      <p:ext uri="{BB962C8B-B14F-4D97-AF65-F5344CB8AC3E}">
        <p14:creationId xmlns:p14="http://schemas.microsoft.com/office/powerpoint/2010/main" val="194800291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A53BE-A63D-F44A-A816-05DB2DC7D1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1BD91AA-47BD-B74B-A12B-47D265E310F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54CD562-5050-7844-8767-FECE2E05672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B1DF19-3B5D-ED4B-8BE3-64FCCC615FA1}"/>
              </a:ext>
            </a:extLst>
          </p:cNvPr>
          <p:cNvSpPr>
            <a:spLocks noGrp="1"/>
          </p:cNvSpPr>
          <p:nvPr>
            <p:ph type="dt" sz="half" idx="10"/>
          </p:nvPr>
        </p:nvSpPr>
        <p:spPr/>
        <p:txBody>
          <a:bodyPr/>
          <a:lstStyle/>
          <a:p>
            <a:fld id="{2864BEC6-7493-AD4F-881F-4F9633C2B4C3}" type="datetimeFigureOut">
              <a:rPr lang="en-US" smtClean="0"/>
              <a:t>4/1/22</a:t>
            </a:fld>
            <a:endParaRPr lang="en-US"/>
          </a:p>
        </p:txBody>
      </p:sp>
      <p:sp>
        <p:nvSpPr>
          <p:cNvPr id="6" name="Footer Placeholder 5">
            <a:extLst>
              <a:ext uri="{FF2B5EF4-FFF2-40B4-BE49-F238E27FC236}">
                <a16:creationId xmlns:a16="http://schemas.microsoft.com/office/drawing/2014/main" id="{1384A713-70A0-FB4B-8E0F-128A119D801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85DD99A-DC28-B142-8198-E80F5BA327CA}"/>
              </a:ext>
            </a:extLst>
          </p:cNvPr>
          <p:cNvSpPr>
            <a:spLocks noGrp="1"/>
          </p:cNvSpPr>
          <p:nvPr>
            <p:ph type="sldNum" sz="quarter" idx="12"/>
          </p:nvPr>
        </p:nvSpPr>
        <p:spPr/>
        <p:txBody>
          <a:bodyPr/>
          <a:lstStyle/>
          <a:p>
            <a:fld id="{F0B88D83-408C-D243-BBB7-D21D282D051F}" type="slidenum">
              <a:rPr lang="en-US" smtClean="0"/>
              <a:t>‹#›</a:t>
            </a:fld>
            <a:endParaRPr lang="en-US"/>
          </a:p>
        </p:txBody>
      </p:sp>
    </p:spTree>
    <p:extLst>
      <p:ext uri="{BB962C8B-B14F-4D97-AF65-F5344CB8AC3E}">
        <p14:creationId xmlns:p14="http://schemas.microsoft.com/office/powerpoint/2010/main" val="8098170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06D2B50-A3EF-1644-9B92-5BFD52AD50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E70C093-9CF6-B745-B805-9B17E3F8E66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5367F0D-861D-7744-B1B4-D7F30E22BA4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64BEC6-7493-AD4F-881F-4F9633C2B4C3}" type="datetimeFigureOut">
              <a:rPr lang="en-US" smtClean="0"/>
              <a:t>4/1/22</a:t>
            </a:fld>
            <a:endParaRPr lang="en-US"/>
          </a:p>
        </p:txBody>
      </p:sp>
      <p:sp>
        <p:nvSpPr>
          <p:cNvPr id="5" name="Footer Placeholder 4">
            <a:extLst>
              <a:ext uri="{FF2B5EF4-FFF2-40B4-BE49-F238E27FC236}">
                <a16:creationId xmlns:a16="http://schemas.microsoft.com/office/drawing/2014/main" id="{0EBC9973-3CDD-B14A-92BC-2D45912827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6D5F0CD-8F4A-114F-882A-3C61085A262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B88D83-408C-D243-BBB7-D21D282D051F}" type="slidenum">
              <a:rPr lang="en-US" smtClean="0"/>
              <a:t>‹#›</a:t>
            </a:fld>
            <a:endParaRPr lang="en-US"/>
          </a:p>
        </p:txBody>
      </p:sp>
    </p:spTree>
    <p:extLst>
      <p:ext uri="{BB962C8B-B14F-4D97-AF65-F5344CB8AC3E}">
        <p14:creationId xmlns:p14="http://schemas.microsoft.com/office/powerpoint/2010/main" val="3135121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www.cs.toronto.edu/~kriz/cifar.html"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B95471-6F31-B34F-982C-B9158434410A}"/>
              </a:ext>
            </a:extLst>
          </p:cNvPr>
          <p:cNvSpPr>
            <a:spLocks noGrp="1"/>
          </p:cNvSpPr>
          <p:nvPr>
            <p:ph type="ctrTitle"/>
          </p:nvPr>
        </p:nvSpPr>
        <p:spPr/>
        <p:txBody>
          <a:bodyPr>
            <a:normAutofit/>
          </a:bodyPr>
          <a:lstStyle/>
          <a:p>
            <a:r>
              <a:rPr lang="en-US" sz="4400" dirty="0">
                <a:solidFill>
                  <a:schemeClr val="accent1"/>
                </a:solidFill>
              </a:rPr>
              <a:t>Deep Learning : Image recognition</a:t>
            </a:r>
            <a:br>
              <a:rPr lang="en-US" sz="3200" dirty="0"/>
            </a:br>
            <a:r>
              <a:rPr lang="en-US" sz="3200" dirty="0"/>
              <a:t>Capstone project #3</a:t>
            </a:r>
          </a:p>
        </p:txBody>
      </p:sp>
      <p:sp>
        <p:nvSpPr>
          <p:cNvPr id="5" name="TextBox 4">
            <a:extLst>
              <a:ext uri="{FF2B5EF4-FFF2-40B4-BE49-F238E27FC236}">
                <a16:creationId xmlns:a16="http://schemas.microsoft.com/office/drawing/2014/main" id="{F873E6D3-EA4E-2647-8AFB-398E67AFA6D2}"/>
              </a:ext>
            </a:extLst>
          </p:cNvPr>
          <p:cNvSpPr txBox="1"/>
          <p:nvPr/>
        </p:nvSpPr>
        <p:spPr>
          <a:xfrm>
            <a:off x="10234671" y="6015209"/>
            <a:ext cx="1535228" cy="369332"/>
          </a:xfrm>
          <a:prstGeom prst="rect">
            <a:avLst/>
          </a:prstGeom>
          <a:noFill/>
        </p:spPr>
        <p:txBody>
          <a:bodyPr wrap="none" rtlCol="0">
            <a:spAutoFit/>
          </a:bodyPr>
          <a:lstStyle/>
          <a:p>
            <a:r>
              <a:rPr lang="en-US" dirty="0" err="1"/>
              <a:t>Manika</a:t>
            </a:r>
            <a:r>
              <a:rPr lang="en-US" dirty="0"/>
              <a:t> </a:t>
            </a:r>
            <a:r>
              <a:rPr lang="en-US" dirty="0" err="1"/>
              <a:t>Midha</a:t>
            </a:r>
            <a:endParaRPr lang="en-US" dirty="0"/>
          </a:p>
        </p:txBody>
      </p:sp>
      <p:sp>
        <p:nvSpPr>
          <p:cNvPr id="6" name="TextBox 5">
            <a:extLst>
              <a:ext uri="{FF2B5EF4-FFF2-40B4-BE49-F238E27FC236}">
                <a16:creationId xmlns:a16="http://schemas.microsoft.com/office/drawing/2014/main" id="{88CA3EC5-98D7-B04D-ABFF-464E6D0D38EC}"/>
              </a:ext>
            </a:extLst>
          </p:cNvPr>
          <p:cNvSpPr txBox="1"/>
          <p:nvPr/>
        </p:nvSpPr>
        <p:spPr>
          <a:xfrm>
            <a:off x="218501" y="5991340"/>
            <a:ext cx="1491114" cy="369332"/>
          </a:xfrm>
          <a:prstGeom prst="rect">
            <a:avLst/>
          </a:prstGeom>
          <a:noFill/>
        </p:spPr>
        <p:txBody>
          <a:bodyPr wrap="none" rtlCol="0">
            <a:spAutoFit/>
          </a:bodyPr>
          <a:lstStyle/>
          <a:p>
            <a:r>
              <a:rPr lang="en-US" dirty="0"/>
              <a:t>April 02, 2022</a:t>
            </a:r>
          </a:p>
        </p:txBody>
      </p:sp>
    </p:spTree>
    <p:extLst>
      <p:ext uri="{BB962C8B-B14F-4D97-AF65-F5344CB8AC3E}">
        <p14:creationId xmlns:p14="http://schemas.microsoft.com/office/powerpoint/2010/main" val="31674407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ED645-D2B1-FF4D-9136-6C74633F3611}"/>
              </a:ext>
            </a:extLst>
          </p:cNvPr>
          <p:cNvSpPr>
            <a:spLocks noGrp="1"/>
          </p:cNvSpPr>
          <p:nvPr>
            <p:ph type="title"/>
          </p:nvPr>
        </p:nvSpPr>
        <p:spPr/>
        <p:txBody>
          <a:bodyPr/>
          <a:lstStyle/>
          <a:p>
            <a:pPr algn="ctr"/>
            <a:r>
              <a:rPr lang="en-US" dirty="0">
                <a:solidFill>
                  <a:schemeClr val="accent1"/>
                </a:solidFill>
              </a:rPr>
              <a:t>Data Exploration</a:t>
            </a:r>
          </a:p>
        </p:txBody>
      </p:sp>
      <p:pic>
        <p:nvPicPr>
          <p:cNvPr id="3" name="Picture 2">
            <a:extLst>
              <a:ext uri="{FF2B5EF4-FFF2-40B4-BE49-F238E27FC236}">
                <a16:creationId xmlns:a16="http://schemas.microsoft.com/office/drawing/2014/main" id="{701A9B1F-EEFA-BC4C-95CC-114ECBA1B02A}"/>
              </a:ext>
            </a:extLst>
          </p:cNvPr>
          <p:cNvPicPr>
            <a:picLocks noChangeAspect="1"/>
          </p:cNvPicPr>
          <p:nvPr/>
        </p:nvPicPr>
        <p:blipFill>
          <a:blip r:embed="rId3"/>
          <a:stretch>
            <a:fillRect/>
          </a:stretch>
        </p:blipFill>
        <p:spPr>
          <a:xfrm>
            <a:off x="1022681" y="2930226"/>
            <a:ext cx="7126843" cy="3402956"/>
          </a:xfrm>
          <a:prstGeom prst="rect">
            <a:avLst/>
          </a:prstGeom>
        </p:spPr>
      </p:pic>
      <p:sp>
        <p:nvSpPr>
          <p:cNvPr id="4" name="TextBox 3">
            <a:extLst>
              <a:ext uri="{FF2B5EF4-FFF2-40B4-BE49-F238E27FC236}">
                <a16:creationId xmlns:a16="http://schemas.microsoft.com/office/drawing/2014/main" id="{3745B598-1FC4-DF47-B863-792972DB697A}"/>
              </a:ext>
            </a:extLst>
          </p:cNvPr>
          <p:cNvSpPr txBox="1"/>
          <p:nvPr/>
        </p:nvSpPr>
        <p:spPr>
          <a:xfrm>
            <a:off x="1014307" y="1761181"/>
            <a:ext cx="6113853" cy="1477328"/>
          </a:xfrm>
          <a:prstGeom prst="rect">
            <a:avLst/>
          </a:prstGeom>
          <a:noFill/>
        </p:spPr>
        <p:txBody>
          <a:bodyPr wrap="none" rtlCol="0">
            <a:spAutoFit/>
          </a:bodyPr>
          <a:lstStyle/>
          <a:p>
            <a:r>
              <a:rPr lang="en-US" dirty="0"/>
              <a:t>Images – 32x32 pixels </a:t>
            </a:r>
            <a:r>
              <a:rPr lang="en-US" sz="1200" dirty="0"/>
              <a:t>(smaller size will help the Neural Network train faster)</a:t>
            </a:r>
          </a:p>
          <a:p>
            <a:r>
              <a:rPr lang="en-US" dirty="0"/>
              <a:t>10 different types of classes</a:t>
            </a:r>
          </a:p>
          <a:p>
            <a:r>
              <a:rPr lang="en-US" dirty="0"/>
              <a:t>Total images - 60,000 . Training data : 50,000, Test data : 10,000</a:t>
            </a:r>
          </a:p>
          <a:p>
            <a:r>
              <a:rPr lang="en-US" dirty="0"/>
              <a:t>	</a:t>
            </a:r>
          </a:p>
          <a:p>
            <a:r>
              <a:rPr lang="en-US" dirty="0"/>
              <a:t>	</a:t>
            </a:r>
          </a:p>
        </p:txBody>
      </p:sp>
    </p:spTree>
    <p:extLst>
      <p:ext uri="{BB962C8B-B14F-4D97-AF65-F5344CB8AC3E}">
        <p14:creationId xmlns:p14="http://schemas.microsoft.com/office/powerpoint/2010/main" val="445510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8E8BA301-B9C8-0A4E-B8A7-AD8DEE68C4C8}"/>
              </a:ext>
            </a:extLst>
          </p:cNvPr>
          <p:cNvPicPr>
            <a:picLocks noChangeAspect="1"/>
          </p:cNvPicPr>
          <p:nvPr/>
        </p:nvPicPr>
        <p:blipFill>
          <a:blip r:embed="rId2"/>
          <a:stretch>
            <a:fillRect/>
          </a:stretch>
        </p:blipFill>
        <p:spPr>
          <a:xfrm>
            <a:off x="3385749" y="0"/>
            <a:ext cx="7388198" cy="6858000"/>
          </a:xfrm>
          <a:prstGeom prst="rect">
            <a:avLst/>
          </a:prstGeom>
        </p:spPr>
      </p:pic>
      <p:pic>
        <p:nvPicPr>
          <p:cNvPr id="6" name="Picture 5">
            <a:extLst>
              <a:ext uri="{FF2B5EF4-FFF2-40B4-BE49-F238E27FC236}">
                <a16:creationId xmlns:a16="http://schemas.microsoft.com/office/drawing/2014/main" id="{D2AA47C2-E895-9B4F-A556-F3FEEC997F3F}"/>
              </a:ext>
            </a:extLst>
          </p:cNvPr>
          <p:cNvPicPr>
            <a:picLocks noChangeAspect="1"/>
          </p:cNvPicPr>
          <p:nvPr/>
        </p:nvPicPr>
        <p:blipFill>
          <a:blip r:embed="rId3"/>
          <a:stretch>
            <a:fillRect/>
          </a:stretch>
        </p:blipFill>
        <p:spPr>
          <a:xfrm>
            <a:off x="188892" y="4449340"/>
            <a:ext cx="1397000" cy="2311400"/>
          </a:xfrm>
          <a:prstGeom prst="rect">
            <a:avLst/>
          </a:prstGeom>
        </p:spPr>
      </p:pic>
    </p:spTree>
    <p:extLst>
      <p:ext uri="{BB962C8B-B14F-4D97-AF65-F5344CB8AC3E}">
        <p14:creationId xmlns:p14="http://schemas.microsoft.com/office/powerpoint/2010/main" val="34428628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7B1FB-639B-AB4F-8FC0-AB43BD8E5107}"/>
              </a:ext>
            </a:extLst>
          </p:cNvPr>
          <p:cNvSpPr>
            <a:spLocks noGrp="1"/>
          </p:cNvSpPr>
          <p:nvPr>
            <p:ph type="title"/>
          </p:nvPr>
        </p:nvSpPr>
        <p:spPr>
          <a:xfrm>
            <a:off x="970548" y="2687220"/>
            <a:ext cx="10515600" cy="1325563"/>
          </a:xfrm>
        </p:spPr>
        <p:txBody>
          <a:bodyPr/>
          <a:lstStyle/>
          <a:p>
            <a:pPr algn="ctr"/>
            <a:r>
              <a:rPr lang="en-US" dirty="0">
                <a:solidFill>
                  <a:schemeClr val="accent1"/>
                </a:solidFill>
              </a:rPr>
              <a:t>Create a Neural Network from scratch</a:t>
            </a:r>
          </a:p>
        </p:txBody>
      </p:sp>
    </p:spTree>
    <p:extLst>
      <p:ext uri="{BB962C8B-B14F-4D97-AF65-F5344CB8AC3E}">
        <p14:creationId xmlns:p14="http://schemas.microsoft.com/office/powerpoint/2010/main" val="35514093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44CDC-223F-3B4D-87D8-463E23D87BDC}"/>
              </a:ext>
            </a:extLst>
          </p:cNvPr>
          <p:cNvSpPr>
            <a:spLocks noGrp="1"/>
          </p:cNvSpPr>
          <p:nvPr>
            <p:ph type="title"/>
          </p:nvPr>
        </p:nvSpPr>
        <p:spPr>
          <a:xfrm>
            <a:off x="4414320" y="110024"/>
            <a:ext cx="2816659" cy="996881"/>
          </a:xfrm>
        </p:spPr>
        <p:txBody>
          <a:bodyPr>
            <a:normAutofit/>
          </a:bodyPr>
          <a:lstStyle/>
          <a:p>
            <a:pPr algn="ctr"/>
            <a:r>
              <a:rPr lang="en-US" sz="2400" dirty="0">
                <a:solidFill>
                  <a:schemeClr val="accent1"/>
                </a:solidFill>
                <a:latin typeface="+mn-lt"/>
              </a:rPr>
              <a:t>Steps :</a:t>
            </a:r>
          </a:p>
        </p:txBody>
      </p:sp>
      <p:sp>
        <p:nvSpPr>
          <p:cNvPr id="4" name="TextBox 3">
            <a:extLst>
              <a:ext uri="{FF2B5EF4-FFF2-40B4-BE49-F238E27FC236}">
                <a16:creationId xmlns:a16="http://schemas.microsoft.com/office/drawing/2014/main" id="{194B732F-7F0C-9F45-B2A9-9A4657E5151B}"/>
              </a:ext>
            </a:extLst>
          </p:cNvPr>
          <p:cNvSpPr txBox="1"/>
          <p:nvPr/>
        </p:nvSpPr>
        <p:spPr>
          <a:xfrm>
            <a:off x="429657" y="747865"/>
            <a:ext cx="10245687" cy="6340197"/>
          </a:xfrm>
          <a:prstGeom prst="rect">
            <a:avLst/>
          </a:prstGeom>
          <a:noFill/>
        </p:spPr>
        <p:txBody>
          <a:bodyPr wrap="square" rtlCol="0">
            <a:spAutoFit/>
          </a:bodyPr>
          <a:lstStyle/>
          <a:p>
            <a:pPr>
              <a:buClr>
                <a:schemeClr val="accent1"/>
              </a:buClr>
            </a:pPr>
            <a:r>
              <a:rPr lang="en-US" sz="1400" dirty="0">
                <a:solidFill>
                  <a:schemeClr val="accent1"/>
                </a:solidFill>
              </a:rPr>
              <a:t>Data Preprocessing :</a:t>
            </a:r>
          </a:p>
          <a:p>
            <a:pPr marL="742950" lvl="1" indent="-285750">
              <a:buClr>
                <a:schemeClr val="accent1"/>
              </a:buClr>
              <a:buFont typeface="Arial" panose="020B0604020202020204" pitchFamily="34" charset="0"/>
              <a:buChar char="•"/>
            </a:pPr>
            <a:r>
              <a:rPr lang="en-US" sz="1400" dirty="0"/>
              <a:t>Load dataset and split data into train and test</a:t>
            </a:r>
          </a:p>
          <a:p>
            <a:pPr marL="742950" lvl="1" indent="-285750">
              <a:buClr>
                <a:schemeClr val="accent1"/>
              </a:buClr>
              <a:buFont typeface="Arial" panose="020B0604020202020204" pitchFamily="34" charset="0"/>
              <a:buChar char="•"/>
            </a:pPr>
            <a:r>
              <a:rPr lang="en-US" sz="1400" dirty="0"/>
              <a:t>Convert data into float and normalize</a:t>
            </a:r>
          </a:p>
          <a:p>
            <a:pPr marL="742950" lvl="1" indent="-285750">
              <a:buClr>
                <a:schemeClr val="accent1"/>
              </a:buClr>
              <a:buFont typeface="Arial" panose="020B0604020202020204" pitchFamily="34" charset="0"/>
              <a:buChar char="•"/>
            </a:pPr>
            <a:r>
              <a:rPr lang="en-US" sz="1400" dirty="0"/>
              <a:t>Convert each label (0 to 9) to an array of 10 digits with only one element set to 1 and rest set to 0’s</a:t>
            </a:r>
          </a:p>
          <a:p>
            <a:pPr lvl="1">
              <a:buClr>
                <a:schemeClr val="accent1"/>
              </a:buClr>
            </a:pPr>
            <a:r>
              <a:rPr lang="en-US" sz="1400" dirty="0"/>
              <a:t> </a:t>
            </a:r>
          </a:p>
          <a:p>
            <a:pPr>
              <a:buClr>
                <a:schemeClr val="accent1"/>
              </a:buClr>
            </a:pPr>
            <a:r>
              <a:rPr lang="en-US" sz="1400" dirty="0">
                <a:solidFill>
                  <a:schemeClr val="accent1"/>
                </a:solidFill>
              </a:rPr>
              <a:t>Create a sequential model and add layers</a:t>
            </a:r>
          </a:p>
          <a:p>
            <a:pPr marL="742950" lvl="1" indent="-285750">
              <a:buClr>
                <a:schemeClr val="accent1"/>
              </a:buClr>
              <a:buFont typeface="Arial" panose="020B0604020202020204" pitchFamily="34" charset="0"/>
              <a:buChar char="•"/>
            </a:pPr>
            <a:r>
              <a:rPr lang="en-US" sz="1400" dirty="0"/>
              <a:t>Conv2D, Conv2D,MaxPool2D,Dropout – 4 layers</a:t>
            </a:r>
          </a:p>
          <a:p>
            <a:pPr marL="742950" lvl="1" indent="-285750">
              <a:buClr>
                <a:schemeClr val="accent1"/>
              </a:buClr>
              <a:buFont typeface="Arial" panose="020B0604020202020204" pitchFamily="34" charset="0"/>
              <a:buChar char="•"/>
            </a:pPr>
            <a:r>
              <a:rPr lang="en-US" sz="1400" dirty="0"/>
              <a:t>Conv2D, Conv2D,MaxPool2D,Dropout – 4 layers</a:t>
            </a:r>
          </a:p>
          <a:p>
            <a:pPr marL="742950" lvl="1" indent="-285750">
              <a:buClr>
                <a:schemeClr val="accent1"/>
              </a:buClr>
              <a:buFont typeface="Arial" panose="020B0604020202020204" pitchFamily="34" charset="0"/>
              <a:buChar char="•"/>
            </a:pPr>
            <a:r>
              <a:rPr lang="en-US" sz="1400" dirty="0"/>
              <a:t>Flatten</a:t>
            </a:r>
          </a:p>
          <a:p>
            <a:pPr marL="742950" lvl="1" indent="-285750">
              <a:buClr>
                <a:schemeClr val="accent1"/>
              </a:buClr>
              <a:buFont typeface="Arial" panose="020B0604020202020204" pitchFamily="34" charset="0"/>
              <a:buChar char="•"/>
            </a:pPr>
            <a:r>
              <a:rPr lang="en-US" sz="1400" dirty="0"/>
              <a:t>Dense layer</a:t>
            </a:r>
          </a:p>
          <a:p>
            <a:pPr marL="742950" lvl="1" indent="-285750">
              <a:buClr>
                <a:schemeClr val="accent1"/>
              </a:buClr>
              <a:buFont typeface="Arial" panose="020B0604020202020204" pitchFamily="34" charset="0"/>
              <a:buChar char="•"/>
            </a:pPr>
            <a:r>
              <a:rPr lang="en-US" sz="1400" dirty="0"/>
              <a:t>Dropout</a:t>
            </a:r>
          </a:p>
          <a:p>
            <a:pPr marL="742950" lvl="1" indent="-285750">
              <a:buClr>
                <a:schemeClr val="accent1"/>
              </a:buClr>
              <a:buFont typeface="Arial" panose="020B0604020202020204" pitchFamily="34" charset="0"/>
              <a:buChar char="•"/>
            </a:pPr>
            <a:r>
              <a:rPr lang="en-US" sz="1400" dirty="0"/>
              <a:t>Dense output layer</a:t>
            </a:r>
          </a:p>
          <a:p>
            <a:pPr>
              <a:buClr>
                <a:schemeClr val="accent1"/>
              </a:buClr>
            </a:pPr>
            <a:endParaRPr lang="en-US" sz="1400" dirty="0"/>
          </a:p>
          <a:p>
            <a:pPr>
              <a:buClr>
                <a:schemeClr val="accent1"/>
              </a:buClr>
            </a:pPr>
            <a:r>
              <a:rPr lang="en-US" sz="1400" dirty="0">
                <a:solidFill>
                  <a:schemeClr val="accent1"/>
                </a:solidFill>
              </a:rPr>
              <a:t>Compile model : </a:t>
            </a:r>
          </a:p>
          <a:p>
            <a:pPr marL="742950" lvl="1" indent="-285750">
              <a:buClr>
                <a:schemeClr val="accent1"/>
              </a:buClr>
              <a:buFont typeface="Arial" panose="020B0604020202020204" pitchFamily="34" charset="0"/>
              <a:buChar char="•"/>
            </a:pPr>
            <a:r>
              <a:rPr lang="en-US" sz="1400" dirty="0"/>
              <a:t>loss = categorical cross entropy</a:t>
            </a:r>
          </a:p>
          <a:p>
            <a:pPr marL="742950" lvl="1" indent="-285750">
              <a:buClr>
                <a:schemeClr val="accent1"/>
              </a:buClr>
              <a:buFont typeface="Arial" panose="020B0604020202020204" pitchFamily="34" charset="0"/>
              <a:buChar char="•"/>
            </a:pPr>
            <a:r>
              <a:rPr lang="en-US" sz="1400" dirty="0"/>
              <a:t>metric = accuracy</a:t>
            </a:r>
          </a:p>
          <a:p>
            <a:pPr lvl="1">
              <a:buClr>
                <a:schemeClr val="accent1"/>
              </a:buClr>
            </a:pPr>
            <a:endParaRPr lang="en-US" sz="1400" dirty="0"/>
          </a:p>
          <a:p>
            <a:pPr>
              <a:buClr>
                <a:schemeClr val="accent1"/>
              </a:buClr>
            </a:pPr>
            <a:r>
              <a:rPr lang="en-US" sz="1400" dirty="0">
                <a:solidFill>
                  <a:schemeClr val="accent1"/>
                </a:solidFill>
              </a:rPr>
              <a:t>Train model : </a:t>
            </a:r>
          </a:p>
          <a:p>
            <a:pPr marL="742950" lvl="1" indent="-285750">
              <a:buClr>
                <a:schemeClr val="accent1"/>
              </a:buClr>
              <a:buFont typeface="Arial" panose="020B0604020202020204" pitchFamily="34" charset="0"/>
              <a:buChar char="•"/>
            </a:pPr>
            <a:r>
              <a:rPr lang="en-US" sz="1400" dirty="0"/>
              <a:t>Epochs = 30, Batch size = 64 </a:t>
            </a:r>
          </a:p>
          <a:p>
            <a:pPr marL="742950" lvl="1" indent="-285750">
              <a:buClr>
                <a:schemeClr val="accent1"/>
              </a:buClr>
              <a:buFont typeface="Arial" panose="020B0604020202020204" pitchFamily="34" charset="0"/>
              <a:buChar char="•"/>
            </a:pPr>
            <a:r>
              <a:rPr lang="en-US" sz="1400" dirty="0"/>
              <a:t>Training time = 1298.42 secs/ 21 minutes</a:t>
            </a:r>
          </a:p>
          <a:p>
            <a:pPr marL="742950" lvl="1" indent="-285750">
              <a:buClr>
                <a:schemeClr val="accent1"/>
              </a:buClr>
              <a:buFont typeface="Arial" panose="020B0604020202020204" pitchFamily="34" charset="0"/>
              <a:buChar char="•"/>
            </a:pPr>
            <a:r>
              <a:rPr lang="en-US" sz="1400" dirty="0"/>
              <a:t>Loss = .3013 , Accuracy =.8950</a:t>
            </a:r>
          </a:p>
          <a:p>
            <a:pPr lvl="1">
              <a:buClr>
                <a:schemeClr val="accent1"/>
              </a:buClr>
            </a:pPr>
            <a:endParaRPr lang="en-US" sz="1400" dirty="0"/>
          </a:p>
          <a:p>
            <a:pPr>
              <a:buClr>
                <a:schemeClr val="accent1"/>
              </a:buClr>
            </a:pPr>
            <a:r>
              <a:rPr lang="en-US" sz="1400" dirty="0">
                <a:solidFill>
                  <a:schemeClr val="accent1"/>
                </a:solidFill>
              </a:rPr>
              <a:t>Save model structure and weights in files</a:t>
            </a:r>
          </a:p>
          <a:p>
            <a:pPr>
              <a:buClr>
                <a:schemeClr val="accent1"/>
              </a:buClr>
            </a:pPr>
            <a:endParaRPr lang="en-US" sz="1400" dirty="0"/>
          </a:p>
          <a:p>
            <a:pPr>
              <a:buClr>
                <a:schemeClr val="accent1"/>
              </a:buClr>
            </a:pPr>
            <a:r>
              <a:rPr lang="en-US" sz="1400" dirty="0">
                <a:solidFill>
                  <a:schemeClr val="accent1"/>
                </a:solidFill>
              </a:rPr>
              <a:t>Predict :</a:t>
            </a:r>
          </a:p>
          <a:p>
            <a:pPr marL="742950" lvl="1" indent="-285750">
              <a:buClr>
                <a:schemeClr val="accent1"/>
              </a:buClr>
              <a:buFont typeface="Arial" panose="020B0604020202020204" pitchFamily="34" charset="0"/>
              <a:buChar char="•"/>
            </a:pPr>
            <a:r>
              <a:rPr lang="en-US" sz="1400" dirty="0"/>
              <a:t>Load trained model’s structure and weights</a:t>
            </a:r>
          </a:p>
          <a:p>
            <a:pPr marL="742950" lvl="1" indent="-285750">
              <a:buClr>
                <a:schemeClr val="accent1"/>
              </a:buClr>
              <a:buFont typeface="Arial" panose="020B0604020202020204" pitchFamily="34" charset="0"/>
              <a:buChar char="•"/>
            </a:pPr>
            <a:r>
              <a:rPr lang="en-US" sz="1400" dirty="0"/>
              <a:t>Use test image – convert to </a:t>
            </a:r>
            <a:r>
              <a:rPr lang="en-US" sz="1400" dirty="0" err="1"/>
              <a:t>numpy</a:t>
            </a:r>
            <a:r>
              <a:rPr lang="en-US" sz="1400" dirty="0"/>
              <a:t> array and normalize, add fourth dimension</a:t>
            </a:r>
          </a:p>
          <a:p>
            <a:pPr marL="742950" lvl="1" indent="-285750">
              <a:buClr>
                <a:schemeClr val="accent1"/>
              </a:buClr>
              <a:buFont typeface="Arial" panose="020B0604020202020204" pitchFamily="34" charset="0"/>
              <a:buChar char="•"/>
            </a:pPr>
            <a:r>
              <a:rPr lang="en-US" sz="1400" dirty="0"/>
              <a:t>Predict</a:t>
            </a:r>
          </a:p>
          <a:p>
            <a:pPr marL="285750" indent="-285750">
              <a:buClr>
                <a:schemeClr val="accent1"/>
              </a:buClr>
              <a:buFont typeface="Arial" panose="020B0604020202020204" pitchFamily="34" charset="0"/>
              <a:buChar char="•"/>
            </a:pPr>
            <a:endParaRPr lang="en-US" sz="1400" dirty="0"/>
          </a:p>
        </p:txBody>
      </p:sp>
    </p:spTree>
    <p:extLst>
      <p:ext uri="{BB962C8B-B14F-4D97-AF65-F5344CB8AC3E}">
        <p14:creationId xmlns:p14="http://schemas.microsoft.com/office/powerpoint/2010/main" val="7987941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9AE54B9-A417-894A-9EC5-66D6E0CDAB87}"/>
              </a:ext>
            </a:extLst>
          </p:cNvPr>
          <p:cNvPicPr>
            <a:picLocks noChangeAspect="1"/>
          </p:cNvPicPr>
          <p:nvPr/>
        </p:nvPicPr>
        <p:blipFill>
          <a:blip r:embed="rId2"/>
          <a:stretch>
            <a:fillRect/>
          </a:stretch>
        </p:blipFill>
        <p:spPr>
          <a:xfrm>
            <a:off x="496918" y="0"/>
            <a:ext cx="6799783" cy="6858000"/>
          </a:xfrm>
          <a:prstGeom prst="rect">
            <a:avLst/>
          </a:prstGeom>
          <a:ln>
            <a:solidFill>
              <a:schemeClr val="accent1"/>
            </a:solidFill>
          </a:ln>
        </p:spPr>
      </p:pic>
      <p:sp>
        <p:nvSpPr>
          <p:cNvPr id="8" name="Rectangle 7">
            <a:extLst>
              <a:ext uri="{FF2B5EF4-FFF2-40B4-BE49-F238E27FC236}">
                <a16:creationId xmlns:a16="http://schemas.microsoft.com/office/drawing/2014/main" id="{F031FFF1-394A-5D43-B3DA-0DFD6BA12946}"/>
              </a:ext>
            </a:extLst>
          </p:cNvPr>
          <p:cNvSpPr/>
          <p:nvPr/>
        </p:nvSpPr>
        <p:spPr>
          <a:xfrm>
            <a:off x="601883" y="1527858"/>
            <a:ext cx="5845215" cy="53243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2074CDA-3553-1949-AE8D-88A8EB3E74AB}"/>
              </a:ext>
            </a:extLst>
          </p:cNvPr>
          <p:cNvSpPr/>
          <p:nvPr/>
        </p:nvSpPr>
        <p:spPr>
          <a:xfrm>
            <a:off x="578734" y="3321934"/>
            <a:ext cx="5879939" cy="5092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65CFF92-DA96-E74B-9114-8DFDE966DC31}"/>
              </a:ext>
            </a:extLst>
          </p:cNvPr>
          <p:cNvSpPr txBox="1"/>
          <p:nvPr/>
        </p:nvSpPr>
        <p:spPr>
          <a:xfrm>
            <a:off x="7359721" y="5288340"/>
            <a:ext cx="4988688" cy="1569660"/>
          </a:xfrm>
          <a:prstGeom prst="rect">
            <a:avLst/>
          </a:prstGeom>
          <a:noFill/>
        </p:spPr>
        <p:txBody>
          <a:bodyPr wrap="square" rtlCol="0">
            <a:spAutoFit/>
          </a:bodyPr>
          <a:lstStyle/>
          <a:p>
            <a:pPr marL="285750" indent="-285750">
              <a:buClr>
                <a:schemeClr val="accent1"/>
              </a:buClr>
              <a:buFont typeface="Arial" panose="020B0604020202020204" pitchFamily="34" charset="0"/>
              <a:buChar char="•"/>
            </a:pPr>
            <a:r>
              <a:rPr lang="en-US" sz="1200" dirty="0"/>
              <a:t>Number of parameters in max pool layer is 0. Instead of increasing the size of the Neural Network, they help us decrease the size by scaling down the data that passes through them, keeping the most </a:t>
            </a:r>
          </a:p>
          <a:p>
            <a:pPr>
              <a:buClr>
                <a:schemeClr val="accent1"/>
              </a:buClr>
            </a:pPr>
            <a:r>
              <a:rPr lang="en-US" sz="1200" dirty="0"/>
              <a:t>         important values.</a:t>
            </a:r>
          </a:p>
          <a:p>
            <a:pPr>
              <a:buClr>
                <a:schemeClr val="accent1"/>
              </a:buClr>
            </a:pPr>
            <a:r>
              <a:rPr lang="en-US" sz="1200" dirty="0"/>
              <a:t>         This will help speed up the training  process</a:t>
            </a:r>
          </a:p>
          <a:p>
            <a:pPr>
              <a:buClr>
                <a:schemeClr val="accent1"/>
              </a:buClr>
            </a:pPr>
            <a:r>
              <a:rPr lang="en-US" sz="1200" dirty="0"/>
              <a:t>       </a:t>
            </a:r>
          </a:p>
          <a:p>
            <a:pPr marL="285750" indent="-285750">
              <a:buClr>
                <a:schemeClr val="accent1"/>
              </a:buClr>
              <a:buFont typeface="Arial" panose="020B0604020202020204" pitchFamily="34" charset="0"/>
              <a:buChar char="•"/>
            </a:pPr>
            <a:r>
              <a:rPr lang="en-US" sz="1200" dirty="0"/>
              <a:t>As we are just throwing data, dropout does not add any parameters to Neural Network</a:t>
            </a:r>
          </a:p>
        </p:txBody>
      </p:sp>
      <p:sp>
        <p:nvSpPr>
          <p:cNvPr id="11" name="Rectangle 10">
            <a:extLst>
              <a:ext uri="{FF2B5EF4-FFF2-40B4-BE49-F238E27FC236}">
                <a16:creationId xmlns:a16="http://schemas.microsoft.com/office/drawing/2014/main" id="{90AE30AC-62ED-6041-84FD-A1A9DF7674FD}"/>
              </a:ext>
            </a:extLst>
          </p:cNvPr>
          <p:cNvSpPr/>
          <p:nvPr/>
        </p:nvSpPr>
        <p:spPr>
          <a:xfrm>
            <a:off x="592238" y="3867873"/>
            <a:ext cx="5879939" cy="5092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35C0AFC-002C-4F47-B3D6-ADF4B6ACC89D}"/>
              </a:ext>
            </a:extLst>
          </p:cNvPr>
          <p:cNvSpPr/>
          <p:nvPr/>
        </p:nvSpPr>
        <p:spPr>
          <a:xfrm>
            <a:off x="582592" y="2110450"/>
            <a:ext cx="5879939" cy="509286"/>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717023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2C7E467-512A-2C4D-8B73-5EFD9C5EE98D}"/>
              </a:ext>
            </a:extLst>
          </p:cNvPr>
          <p:cNvPicPr>
            <a:picLocks noChangeAspect="1"/>
          </p:cNvPicPr>
          <p:nvPr/>
        </p:nvPicPr>
        <p:blipFill>
          <a:blip r:embed="rId3"/>
          <a:stretch>
            <a:fillRect/>
          </a:stretch>
        </p:blipFill>
        <p:spPr>
          <a:xfrm>
            <a:off x="0" y="768689"/>
            <a:ext cx="12192000" cy="5899355"/>
          </a:xfrm>
          <a:prstGeom prst="rect">
            <a:avLst/>
          </a:prstGeom>
          <a:ln>
            <a:solidFill>
              <a:schemeClr val="accent1"/>
            </a:solidFill>
          </a:ln>
        </p:spPr>
      </p:pic>
      <p:sp>
        <p:nvSpPr>
          <p:cNvPr id="6" name="TextBox 5">
            <a:extLst>
              <a:ext uri="{FF2B5EF4-FFF2-40B4-BE49-F238E27FC236}">
                <a16:creationId xmlns:a16="http://schemas.microsoft.com/office/drawing/2014/main" id="{6775C874-E860-4D40-8F36-CBA67507F987}"/>
              </a:ext>
            </a:extLst>
          </p:cNvPr>
          <p:cNvSpPr txBox="1"/>
          <p:nvPr/>
        </p:nvSpPr>
        <p:spPr>
          <a:xfrm>
            <a:off x="1377108" y="98176"/>
            <a:ext cx="8783120" cy="646331"/>
          </a:xfrm>
          <a:prstGeom prst="rect">
            <a:avLst/>
          </a:prstGeom>
          <a:noFill/>
        </p:spPr>
        <p:txBody>
          <a:bodyPr wrap="square" rtlCol="0">
            <a:spAutoFit/>
          </a:bodyPr>
          <a:lstStyle/>
          <a:p>
            <a:r>
              <a:rPr lang="en-US" dirty="0">
                <a:solidFill>
                  <a:schemeClr val="accent1"/>
                </a:solidFill>
              </a:rPr>
              <a:t>Custom Neural Network – trained on 50000 images, tested on 10000 images. Has 10 classes</a:t>
            </a:r>
          </a:p>
          <a:p>
            <a:endParaRPr lang="en-US" dirty="0">
              <a:solidFill>
                <a:schemeClr val="accent1"/>
              </a:solidFill>
            </a:endParaRPr>
          </a:p>
        </p:txBody>
      </p:sp>
    </p:spTree>
    <p:extLst>
      <p:ext uri="{BB962C8B-B14F-4D97-AF65-F5344CB8AC3E}">
        <p14:creationId xmlns:p14="http://schemas.microsoft.com/office/powerpoint/2010/main" val="3783691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7B1FB-639B-AB4F-8FC0-AB43BD8E5107}"/>
              </a:ext>
            </a:extLst>
          </p:cNvPr>
          <p:cNvSpPr>
            <a:spLocks noGrp="1"/>
          </p:cNvSpPr>
          <p:nvPr>
            <p:ph type="title"/>
          </p:nvPr>
        </p:nvSpPr>
        <p:spPr>
          <a:xfrm>
            <a:off x="826168" y="2157830"/>
            <a:ext cx="10515600" cy="1325563"/>
          </a:xfrm>
        </p:spPr>
        <p:txBody>
          <a:bodyPr/>
          <a:lstStyle/>
          <a:p>
            <a:pPr algn="ctr"/>
            <a:r>
              <a:rPr lang="en-US" dirty="0">
                <a:solidFill>
                  <a:schemeClr val="accent1"/>
                </a:solidFill>
              </a:rPr>
              <a:t>Use Pre-trained models : VGG16</a:t>
            </a:r>
          </a:p>
        </p:txBody>
      </p:sp>
      <p:sp>
        <p:nvSpPr>
          <p:cNvPr id="4" name="TextBox 3">
            <a:extLst>
              <a:ext uri="{FF2B5EF4-FFF2-40B4-BE49-F238E27FC236}">
                <a16:creationId xmlns:a16="http://schemas.microsoft.com/office/drawing/2014/main" id="{835F1303-D0A8-2F4A-993D-7906412169B9}"/>
              </a:ext>
            </a:extLst>
          </p:cNvPr>
          <p:cNvSpPr txBox="1"/>
          <p:nvPr/>
        </p:nvSpPr>
        <p:spPr>
          <a:xfrm>
            <a:off x="2423806" y="3267852"/>
            <a:ext cx="7345835" cy="923330"/>
          </a:xfrm>
          <a:prstGeom prst="rect">
            <a:avLst/>
          </a:prstGeom>
          <a:noFill/>
        </p:spPr>
        <p:txBody>
          <a:bodyPr wrap="square">
            <a:spAutoFit/>
          </a:bodyPr>
          <a:lstStyle/>
          <a:p>
            <a:pPr>
              <a:defRPr/>
            </a:pPr>
            <a:r>
              <a:rPr lang="en-US" sz="1800" dirty="0"/>
              <a:t>Dataset of millions of labeled pictures. </a:t>
            </a:r>
            <a:r>
              <a:rPr lang="en-US" dirty="0"/>
              <a:t>It is a deep neural network that is 16-19 layers deep. Created by University of Oxford in 2014. </a:t>
            </a:r>
            <a:endParaRPr lang="en-US" sz="1800" dirty="0"/>
          </a:p>
          <a:p>
            <a:pPr>
              <a:defRPr/>
            </a:pPr>
            <a:r>
              <a:rPr lang="en-US" sz="1800" dirty="0"/>
              <a:t>Trained on </a:t>
            </a:r>
            <a:r>
              <a:rPr lang="en-US" sz="1800" dirty="0" err="1"/>
              <a:t>Imagenet</a:t>
            </a:r>
            <a:r>
              <a:rPr lang="en-US" sz="1800" dirty="0"/>
              <a:t> database </a:t>
            </a:r>
            <a:r>
              <a:rPr lang="en-US" dirty="0"/>
              <a:t>- https://</a:t>
            </a:r>
            <a:r>
              <a:rPr lang="en-US" dirty="0" err="1"/>
              <a:t>www.image-net.org</a:t>
            </a:r>
            <a:r>
              <a:rPr lang="en-US" dirty="0"/>
              <a:t>/</a:t>
            </a:r>
            <a:r>
              <a:rPr lang="en-US" dirty="0" err="1"/>
              <a:t>about.php</a:t>
            </a:r>
            <a:r>
              <a:rPr lang="en-US" dirty="0"/>
              <a:t>.</a:t>
            </a:r>
            <a:endParaRPr lang="en-US" sz="1800" dirty="0"/>
          </a:p>
        </p:txBody>
      </p:sp>
    </p:spTree>
    <p:extLst>
      <p:ext uri="{BB962C8B-B14F-4D97-AF65-F5344CB8AC3E}">
        <p14:creationId xmlns:p14="http://schemas.microsoft.com/office/powerpoint/2010/main" val="17006178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B8C1-4A4E-404E-A69D-AF9BDE67D07A}"/>
              </a:ext>
            </a:extLst>
          </p:cNvPr>
          <p:cNvSpPr>
            <a:spLocks noGrp="1"/>
          </p:cNvSpPr>
          <p:nvPr>
            <p:ph type="title"/>
          </p:nvPr>
        </p:nvSpPr>
        <p:spPr>
          <a:xfrm>
            <a:off x="5013158" y="377157"/>
            <a:ext cx="1880937" cy="1018507"/>
          </a:xfrm>
        </p:spPr>
        <p:txBody>
          <a:bodyPr>
            <a:normAutofit/>
          </a:bodyPr>
          <a:lstStyle/>
          <a:p>
            <a:r>
              <a:rPr lang="en-US" sz="3200" dirty="0">
                <a:solidFill>
                  <a:schemeClr val="accent1"/>
                </a:solidFill>
                <a:latin typeface="+mn-lt"/>
              </a:rPr>
              <a:t>Steps :</a:t>
            </a:r>
          </a:p>
        </p:txBody>
      </p:sp>
      <p:sp>
        <p:nvSpPr>
          <p:cNvPr id="4" name="TextBox 3">
            <a:extLst>
              <a:ext uri="{FF2B5EF4-FFF2-40B4-BE49-F238E27FC236}">
                <a16:creationId xmlns:a16="http://schemas.microsoft.com/office/drawing/2014/main" id="{70E7EE7C-11AB-6A46-BAA4-CC3696109624}"/>
              </a:ext>
            </a:extLst>
          </p:cNvPr>
          <p:cNvSpPr txBox="1"/>
          <p:nvPr/>
        </p:nvSpPr>
        <p:spPr>
          <a:xfrm>
            <a:off x="577516" y="1985210"/>
            <a:ext cx="3853491" cy="1600438"/>
          </a:xfrm>
          <a:prstGeom prst="rect">
            <a:avLst/>
          </a:prstGeom>
          <a:noFill/>
        </p:spPr>
        <p:txBody>
          <a:bodyPr wrap="none" rtlCol="0">
            <a:spAutoFit/>
          </a:bodyPr>
          <a:lstStyle/>
          <a:p>
            <a:pPr marL="285750" indent="-285750">
              <a:buClr>
                <a:schemeClr val="accent1"/>
              </a:buClr>
              <a:buFont typeface="Arial" panose="020B0604020202020204" pitchFamily="34" charset="0"/>
              <a:buChar char="•"/>
            </a:pPr>
            <a:r>
              <a:rPr lang="en-US" sz="1400" dirty="0"/>
              <a:t>Create a VGG16 model</a:t>
            </a:r>
          </a:p>
          <a:p>
            <a:pPr marL="285750" indent="-285750">
              <a:buClr>
                <a:schemeClr val="accent1"/>
              </a:buClr>
              <a:buFont typeface="Arial" panose="020B0604020202020204" pitchFamily="34" charset="0"/>
              <a:buChar char="•"/>
            </a:pPr>
            <a:r>
              <a:rPr lang="en-US" sz="1400" dirty="0"/>
              <a:t>Load test image</a:t>
            </a:r>
          </a:p>
          <a:p>
            <a:pPr marL="285750" indent="-285750">
              <a:buClr>
                <a:schemeClr val="accent1"/>
              </a:buClr>
              <a:buFont typeface="Arial" panose="020B0604020202020204" pitchFamily="34" charset="0"/>
              <a:buChar char="•"/>
            </a:pPr>
            <a:r>
              <a:rPr lang="en-US" sz="1400" dirty="0"/>
              <a:t>Convert to </a:t>
            </a:r>
            <a:r>
              <a:rPr lang="en-US" sz="1400" dirty="0" err="1"/>
              <a:t>numpy</a:t>
            </a:r>
            <a:r>
              <a:rPr lang="en-US" sz="1400" dirty="0"/>
              <a:t> array, add fourth dimension</a:t>
            </a:r>
          </a:p>
          <a:p>
            <a:pPr marL="285750" indent="-285750">
              <a:buClr>
                <a:schemeClr val="accent1"/>
              </a:buClr>
              <a:buFont typeface="Arial" panose="020B0604020202020204" pitchFamily="34" charset="0"/>
              <a:buChar char="•"/>
            </a:pPr>
            <a:r>
              <a:rPr lang="en-US" sz="1400" dirty="0"/>
              <a:t>Normalize data</a:t>
            </a:r>
          </a:p>
          <a:p>
            <a:pPr marL="285750" indent="-285750">
              <a:buClr>
                <a:schemeClr val="accent1"/>
              </a:buClr>
              <a:buFont typeface="Arial" panose="020B0604020202020204" pitchFamily="34" charset="0"/>
              <a:buChar char="•"/>
            </a:pPr>
            <a:r>
              <a:rPr lang="en-US" sz="1400" dirty="0"/>
              <a:t>Make prediction</a:t>
            </a:r>
          </a:p>
          <a:p>
            <a:pPr marL="285750" indent="-285750">
              <a:buClr>
                <a:schemeClr val="accent1"/>
              </a:buClr>
              <a:buFont typeface="Arial" panose="020B0604020202020204" pitchFamily="34" charset="0"/>
              <a:buChar char="•"/>
            </a:pPr>
            <a:r>
              <a:rPr lang="en-US" sz="1400" dirty="0"/>
              <a:t> Decode prediction</a:t>
            </a:r>
          </a:p>
          <a:p>
            <a:pPr marL="285750" indent="-285750">
              <a:buClr>
                <a:schemeClr val="accent1"/>
              </a:buClr>
              <a:buFont typeface="Arial" panose="020B0604020202020204" pitchFamily="34" charset="0"/>
              <a:buChar char="•"/>
            </a:pPr>
            <a:endParaRPr lang="en-US" sz="1400" dirty="0"/>
          </a:p>
        </p:txBody>
      </p:sp>
    </p:spTree>
    <p:extLst>
      <p:ext uri="{BB962C8B-B14F-4D97-AF65-F5344CB8AC3E}">
        <p14:creationId xmlns:p14="http://schemas.microsoft.com/office/powerpoint/2010/main" val="6076108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D1EB70E5-331C-BD45-8B04-DC8B96103ED4}"/>
              </a:ext>
            </a:extLst>
          </p:cNvPr>
          <p:cNvPicPr>
            <a:picLocks noChangeAspect="1"/>
          </p:cNvPicPr>
          <p:nvPr/>
        </p:nvPicPr>
        <p:blipFill>
          <a:blip r:embed="rId3"/>
          <a:stretch>
            <a:fillRect/>
          </a:stretch>
        </p:blipFill>
        <p:spPr>
          <a:xfrm>
            <a:off x="0" y="2067423"/>
            <a:ext cx="12192000" cy="3854122"/>
          </a:xfrm>
          <a:prstGeom prst="rect">
            <a:avLst/>
          </a:prstGeom>
          <a:ln>
            <a:solidFill>
              <a:schemeClr val="accent1"/>
            </a:solidFill>
          </a:ln>
        </p:spPr>
      </p:pic>
      <p:sp>
        <p:nvSpPr>
          <p:cNvPr id="5" name="TextBox 4">
            <a:extLst>
              <a:ext uri="{FF2B5EF4-FFF2-40B4-BE49-F238E27FC236}">
                <a16:creationId xmlns:a16="http://schemas.microsoft.com/office/drawing/2014/main" id="{321F03DB-3691-A44F-A292-7C3AD467F5F5}"/>
              </a:ext>
            </a:extLst>
          </p:cNvPr>
          <p:cNvSpPr txBox="1"/>
          <p:nvPr/>
        </p:nvSpPr>
        <p:spPr>
          <a:xfrm>
            <a:off x="2237873" y="842211"/>
            <a:ext cx="7895495" cy="369332"/>
          </a:xfrm>
          <a:prstGeom prst="rect">
            <a:avLst/>
          </a:prstGeom>
          <a:noFill/>
        </p:spPr>
        <p:txBody>
          <a:bodyPr wrap="none" rtlCol="0">
            <a:spAutoFit/>
          </a:bodyPr>
          <a:lstStyle/>
          <a:p>
            <a:r>
              <a:rPr lang="en-US" dirty="0">
                <a:solidFill>
                  <a:schemeClr val="accent1"/>
                </a:solidFill>
              </a:rPr>
              <a:t>VGG has 16 layers. Trained on approximate 14 million images and has 1000 classes</a:t>
            </a:r>
          </a:p>
        </p:txBody>
      </p:sp>
    </p:spTree>
    <p:extLst>
      <p:ext uri="{BB962C8B-B14F-4D97-AF65-F5344CB8AC3E}">
        <p14:creationId xmlns:p14="http://schemas.microsoft.com/office/powerpoint/2010/main" val="149541023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7B1FB-639B-AB4F-8FC0-AB43BD8E5107}"/>
              </a:ext>
            </a:extLst>
          </p:cNvPr>
          <p:cNvSpPr>
            <a:spLocks noGrp="1"/>
          </p:cNvSpPr>
          <p:nvPr>
            <p:ph type="title"/>
          </p:nvPr>
        </p:nvSpPr>
        <p:spPr>
          <a:xfrm>
            <a:off x="898358" y="2518778"/>
            <a:ext cx="10515600" cy="1325563"/>
          </a:xfrm>
        </p:spPr>
        <p:txBody>
          <a:bodyPr/>
          <a:lstStyle/>
          <a:p>
            <a:pPr algn="ctr"/>
            <a:r>
              <a:rPr lang="en-US" dirty="0">
                <a:solidFill>
                  <a:schemeClr val="accent1"/>
                </a:solidFill>
              </a:rPr>
              <a:t>Transfer Learning</a:t>
            </a:r>
          </a:p>
        </p:txBody>
      </p:sp>
      <p:sp>
        <p:nvSpPr>
          <p:cNvPr id="4" name="TextBox 3">
            <a:extLst>
              <a:ext uri="{FF2B5EF4-FFF2-40B4-BE49-F238E27FC236}">
                <a16:creationId xmlns:a16="http://schemas.microsoft.com/office/drawing/2014/main" id="{C0B91EC1-1E90-F54F-AE8C-5C865B89D60C}"/>
              </a:ext>
            </a:extLst>
          </p:cNvPr>
          <p:cNvSpPr txBox="1"/>
          <p:nvPr/>
        </p:nvSpPr>
        <p:spPr>
          <a:xfrm>
            <a:off x="1780674" y="3635225"/>
            <a:ext cx="8482263" cy="383322"/>
          </a:xfrm>
          <a:prstGeom prst="rect">
            <a:avLst/>
          </a:prstGeom>
          <a:noFill/>
        </p:spPr>
        <p:txBody>
          <a:bodyPr wrap="square">
            <a:spAutoFit/>
          </a:bodyPr>
          <a:lstStyle/>
          <a:p>
            <a:r>
              <a:rPr lang="en-US" dirty="0"/>
              <a:t>Use a model trained on one set of data as a starting point for modeling a new set of data</a:t>
            </a:r>
          </a:p>
        </p:txBody>
      </p:sp>
    </p:spTree>
    <p:extLst>
      <p:ext uri="{BB962C8B-B14F-4D97-AF65-F5344CB8AC3E}">
        <p14:creationId xmlns:p14="http://schemas.microsoft.com/office/powerpoint/2010/main" val="20034998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E1C10FEB-5B25-5645-88B2-CFBFC9DCEABB}"/>
              </a:ext>
            </a:extLst>
          </p:cNvPr>
          <p:cNvSpPr txBox="1"/>
          <p:nvPr/>
        </p:nvSpPr>
        <p:spPr>
          <a:xfrm>
            <a:off x="462708" y="1647745"/>
            <a:ext cx="11333431" cy="3706108"/>
          </a:xfrm>
          <a:prstGeom prst="rect">
            <a:avLst/>
          </a:prstGeom>
          <a:noFill/>
        </p:spPr>
        <p:txBody>
          <a:bodyPr wrap="square" rtlCol="0">
            <a:spAutoFit/>
          </a:bodyPr>
          <a:lstStyle/>
          <a:p>
            <a:r>
              <a:rPr lang="en-US" dirty="0">
                <a:solidFill>
                  <a:schemeClr val="accent1"/>
                </a:solidFill>
              </a:rPr>
              <a:t>Goal</a:t>
            </a:r>
            <a:r>
              <a:rPr lang="en-US" dirty="0"/>
              <a:t> : Build a Neural Network that recognizes objects in images</a:t>
            </a:r>
          </a:p>
          <a:p>
            <a:pPr marL="742950" lvl="1" indent="-285750">
              <a:buClr>
                <a:schemeClr val="accent1"/>
              </a:buClr>
              <a:buFont typeface="Arial" panose="020B0604020202020204" pitchFamily="34" charset="0"/>
              <a:buChar char="•"/>
            </a:pPr>
            <a:r>
              <a:rPr lang="en-US" dirty="0"/>
              <a:t>Create a custom convolutional neural network model	</a:t>
            </a:r>
          </a:p>
          <a:p>
            <a:pPr marL="742950" lvl="1" indent="-285750">
              <a:buClr>
                <a:schemeClr val="accent1"/>
              </a:buClr>
              <a:buFont typeface="Arial" panose="020B0604020202020204" pitchFamily="34" charset="0"/>
              <a:buChar char="•"/>
            </a:pPr>
            <a:r>
              <a:rPr lang="en-US" dirty="0"/>
              <a:t>Used pre trained model VGG16</a:t>
            </a:r>
          </a:p>
          <a:p>
            <a:pPr marL="742950" lvl="1" indent="-285750">
              <a:buClr>
                <a:schemeClr val="accent1"/>
              </a:buClr>
              <a:buFont typeface="Arial" panose="020B0604020202020204" pitchFamily="34" charset="0"/>
              <a:buChar char="•"/>
            </a:pPr>
            <a:r>
              <a:rPr lang="en-US" dirty="0"/>
              <a:t>Used transfer learning</a:t>
            </a:r>
          </a:p>
          <a:p>
            <a:endParaRPr lang="en-US" dirty="0"/>
          </a:p>
          <a:p>
            <a:r>
              <a:rPr lang="en-US" dirty="0" err="1">
                <a:solidFill>
                  <a:schemeClr val="accent1"/>
                </a:solidFill>
              </a:rPr>
              <a:t>Softwares</a:t>
            </a:r>
            <a:r>
              <a:rPr lang="en-US" dirty="0"/>
              <a:t> : Python3, </a:t>
            </a:r>
            <a:r>
              <a:rPr lang="en-US" dirty="0" err="1"/>
              <a:t>Jupyter</a:t>
            </a:r>
            <a:r>
              <a:rPr lang="en-US" dirty="0"/>
              <a:t> Notebook</a:t>
            </a:r>
          </a:p>
          <a:p>
            <a:pPr algn="ctr"/>
            <a:endParaRPr lang="en-US" dirty="0"/>
          </a:p>
          <a:p>
            <a:r>
              <a:rPr lang="en-US" dirty="0">
                <a:solidFill>
                  <a:schemeClr val="accent1"/>
                </a:solidFill>
              </a:rPr>
              <a:t>Libraries</a:t>
            </a:r>
            <a:r>
              <a:rPr lang="en-US" dirty="0"/>
              <a:t> :  Matplotlib, </a:t>
            </a:r>
            <a:r>
              <a:rPr lang="en-US" dirty="0" err="1"/>
              <a:t>Numpy</a:t>
            </a:r>
            <a:r>
              <a:rPr lang="en-US" dirty="0"/>
              <a:t>, </a:t>
            </a:r>
            <a:r>
              <a:rPr lang="en-US" dirty="0" err="1"/>
              <a:t>Tensorflow</a:t>
            </a:r>
            <a:endParaRPr lang="en-US" dirty="0"/>
          </a:p>
          <a:p>
            <a:endParaRPr lang="en-US" dirty="0"/>
          </a:p>
          <a:p>
            <a:r>
              <a:rPr lang="en-US" dirty="0">
                <a:solidFill>
                  <a:schemeClr val="accent1"/>
                </a:solidFill>
              </a:rPr>
              <a:t>Dataset</a:t>
            </a:r>
            <a:r>
              <a:rPr lang="en-US" dirty="0"/>
              <a:t> – Cifar-10, link : </a:t>
            </a:r>
            <a:r>
              <a:rPr lang="en-US" dirty="0">
                <a:hlinkClick r:id="rId3"/>
              </a:rPr>
              <a:t>https://www.cs.toronto.edu/~kriz/cifar.html</a:t>
            </a:r>
            <a:r>
              <a:rPr lang="en-US" dirty="0"/>
              <a:t> </a:t>
            </a:r>
          </a:p>
          <a:p>
            <a:r>
              <a:rPr lang="en-US" dirty="0"/>
              <a:t>	This dataset consists of thousands of images of 10 different objects. 	Each image is labelled, so we know 	which kind of image it is. Using this  dataset, we can train our NN to identify these objects</a:t>
            </a:r>
          </a:p>
          <a:p>
            <a:endParaRPr lang="en-US" dirty="0"/>
          </a:p>
        </p:txBody>
      </p:sp>
    </p:spTree>
    <p:extLst>
      <p:ext uri="{BB962C8B-B14F-4D97-AF65-F5344CB8AC3E}">
        <p14:creationId xmlns:p14="http://schemas.microsoft.com/office/powerpoint/2010/main" val="231683342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E76AAF0F-8390-6C43-9A21-69B44F876FDE}"/>
              </a:ext>
            </a:extLst>
          </p:cNvPr>
          <p:cNvPicPr>
            <a:picLocks noChangeAspect="1"/>
          </p:cNvPicPr>
          <p:nvPr/>
        </p:nvPicPr>
        <p:blipFill>
          <a:blip r:embed="rId3"/>
          <a:stretch>
            <a:fillRect/>
          </a:stretch>
        </p:blipFill>
        <p:spPr>
          <a:xfrm>
            <a:off x="2977527" y="976555"/>
            <a:ext cx="6076710" cy="1874970"/>
          </a:xfrm>
          <a:prstGeom prst="rect">
            <a:avLst/>
          </a:prstGeom>
          <a:ln>
            <a:solidFill>
              <a:schemeClr val="accent1"/>
            </a:solidFill>
          </a:ln>
        </p:spPr>
      </p:pic>
      <p:sp>
        <p:nvSpPr>
          <p:cNvPr id="6" name="TextBox 5">
            <a:extLst>
              <a:ext uri="{FF2B5EF4-FFF2-40B4-BE49-F238E27FC236}">
                <a16:creationId xmlns:a16="http://schemas.microsoft.com/office/drawing/2014/main" id="{F7A7FB00-7CD8-A34D-9838-E90B7666A25C}"/>
              </a:ext>
            </a:extLst>
          </p:cNvPr>
          <p:cNvSpPr txBox="1"/>
          <p:nvPr/>
        </p:nvSpPr>
        <p:spPr>
          <a:xfrm>
            <a:off x="4260794" y="475176"/>
            <a:ext cx="3920497" cy="369332"/>
          </a:xfrm>
          <a:prstGeom prst="rect">
            <a:avLst/>
          </a:prstGeom>
          <a:noFill/>
        </p:spPr>
        <p:txBody>
          <a:bodyPr wrap="none" rtlCol="0">
            <a:spAutoFit/>
          </a:bodyPr>
          <a:lstStyle/>
          <a:p>
            <a:r>
              <a:rPr lang="en-US" dirty="0"/>
              <a:t>Standard Convolutional Neural Network</a:t>
            </a:r>
          </a:p>
        </p:txBody>
      </p:sp>
      <p:pic>
        <p:nvPicPr>
          <p:cNvPr id="8" name="Picture 7">
            <a:extLst>
              <a:ext uri="{FF2B5EF4-FFF2-40B4-BE49-F238E27FC236}">
                <a16:creationId xmlns:a16="http://schemas.microsoft.com/office/drawing/2014/main" id="{FF4B1012-2418-E24D-ACAF-61A74478CB2D}"/>
              </a:ext>
            </a:extLst>
          </p:cNvPr>
          <p:cNvPicPr>
            <a:picLocks noChangeAspect="1"/>
          </p:cNvPicPr>
          <p:nvPr/>
        </p:nvPicPr>
        <p:blipFill>
          <a:blip r:embed="rId4"/>
          <a:stretch>
            <a:fillRect/>
          </a:stretch>
        </p:blipFill>
        <p:spPr>
          <a:xfrm>
            <a:off x="486266" y="4256087"/>
            <a:ext cx="5643654" cy="1987547"/>
          </a:xfrm>
          <a:prstGeom prst="rect">
            <a:avLst/>
          </a:prstGeom>
          <a:ln>
            <a:solidFill>
              <a:schemeClr val="accent1"/>
            </a:solidFill>
          </a:ln>
        </p:spPr>
      </p:pic>
      <p:sp>
        <p:nvSpPr>
          <p:cNvPr id="9" name="TextBox 8">
            <a:extLst>
              <a:ext uri="{FF2B5EF4-FFF2-40B4-BE49-F238E27FC236}">
                <a16:creationId xmlns:a16="http://schemas.microsoft.com/office/drawing/2014/main" id="{F26468EC-6F63-0646-BC6F-A43F69CD18E5}"/>
              </a:ext>
            </a:extLst>
          </p:cNvPr>
          <p:cNvSpPr txBox="1"/>
          <p:nvPr/>
        </p:nvSpPr>
        <p:spPr>
          <a:xfrm>
            <a:off x="5555402" y="3517188"/>
            <a:ext cx="1813638" cy="369332"/>
          </a:xfrm>
          <a:prstGeom prst="rect">
            <a:avLst/>
          </a:prstGeom>
          <a:noFill/>
        </p:spPr>
        <p:txBody>
          <a:bodyPr wrap="none" rtlCol="0">
            <a:spAutoFit/>
          </a:bodyPr>
          <a:lstStyle/>
          <a:p>
            <a:r>
              <a:rPr lang="en-US" dirty="0"/>
              <a:t>Transfer learning</a:t>
            </a:r>
          </a:p>
        </p:txBody>
      </p:sp>
      <p:sp>
        <p:nvSpPr>
          <p:cNvPr id="10" name="TextBox 9">
            <a:extLst>
              <a:ext uri="{FF2B5EF4-FFF2-40B4-BE49-F238E27FC236}">
                <a16:creationId xmlns:a16="http://schemas.microsoft.com/office/drawing/2014/main" id="{8879F9A2-B6A5-304C-985C-AAED2C69C34E}"/>
              </a:ext>
            </a:extLst>
          </p:cNvPr>
          <p:cNvSpPr txBox="1"/>
          <p:nvPr/>
        </p:nvSpPr>
        <p:spPr>
          <a:xfrm>
            <a:off x="2004209" y="3904281"/>
            <a:ext cx="2725041" cy="276999"/>
          </a:xfrm>
          <a:prstGeom prst="rect">
            <a:avLst/>
          </a:prstGeom>
          <a:noFill/>
        </p:spPr>
        <p:txBody>
          <a:bodyPr wrap="none" rtlCol="0">
            <a:spAutoFit/>
          </a:bodyPr>
          <a:lstStyle/>
          <a:p>
            <a:r>
              <a:rPr lang="en-US" sz="1200" dirty="0"/>
              <a:t>Feature Extractor - Remove the last layer</a:t>
            </a:r>
          </a:p>
        </p:txBody>
      </p:sp>
      <p:pic>
        <p:nvPicPr>
          <p:cNvPr id="12" name="Picture 11">
            <a:extLst>
              <a:ext uri="{FF2B5EF4-FFF2-40B4-BE49-F238E27FC236}">
                <a16:creationId xmlns:a16="http://schemas.microsoft.com/office/drawing/2014/main" id="{D81E76AF-7AD9-5946-9601-C4A6D117453D}"/>
              </a:ext>
            </a:extLst>
          </p:cNvPr>
          <p:cNvPicPr>
            <a:picLocks noChangeAspect="1"/>
          </p:cNvPicPr>
          <p:nvPr/>
        </p:nvPicPr>
        <p:blipFill>
          <a:blip r:embed="rId5"/>
          <a:stretch>
            <a:fillRect/>
          </a:stretch>
        </p:blipFill>
        <p:spPr>
          <a:xfrm>
            <a:off x="7829619" y="4238404"/>
            <a:ext cx="2432034" cy="1974850"/>
          </a:xfrm>
          <a:prstGeom prst="rect">
            <a:avLst/>
          </a:prstGeom>
          <a:ln>
            <a:solidFill>
              <a:schemeClr val="accent1"/>
            </a:solidFill>
          </a:ln>
        </p:spPr>
      </p:pic>
      <p:sp>
        <p:nvSpPr>
          <p:cNvPr id="13" name="TextBox 12">
            <a:extLst>
              <a:ext uri="{FF2B5EF4-FFF2-40B4-BE49-F238E27FC236}">
                <a16:creationId xmlns:a16="http://schemas.microsoft.com/office/drawing/2014/main" id="{2A76E291-E10A-6B4B-B5EA-3467DBF7F656}"/>
              </a:ext>
            </a:extLst>
          </p:cNvPr>
          <p:cNvSpPr txBox="1"/>
          <p:nvPr/>
        </p:nvSpPr>
        <p:spPr>
          <a:xfrm>
            <a:off x="7564991" y="3896988"/>
            <a:ext cx="4349204" cy="276999"/>
          </a:xfrm>
          <a:prstGeom prst="rect">
            <a:avLst/>
          </a:prstGeom>
          <a:noFill/>
        </p:spPr>
        <p:txBody>
          <a:bodyPr wrap="none" rtlCol="0">
            <a:spAutoFit/>
          </a:bodyPr>
          <a:lstStyle/>
          <a:p>
            <a:r>
              <a:rPr lang="en-US" sz="1200" dirty="0"/>
              <a:t>Create a new Neural Network to replace the last layer we sliced off</a:t>
            </a:r>
          </a:p>
        </p:txBody>
      </p:sp>
    </p:spTree>
    <p:extLst>
      <p:ext uri="{BB962C8B-B14F-4D97-AF65-F5344CB8AC3E}">
        <p14:creationId xmlns:p14="http://schemas.microsoft.com/office/powerpoint/2010/main" val="27563477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846A59-A79D-044E-9A77-98DB038B8584}"/>
              </a:ext>
            </a:extLst>
          </p:cNvPr>
          <p:cNvPicPr>
            <a:picLocks noChangeAspect="1"/>
          </p:cNvPicPr>
          <p:nvPr/>
        </p:nvPicPr>
        <p:blipFill>
          <a:blip r:embed="rId3"/>
          <a:stretch>
            <a:fillRect/>
          </a:stretch>
        </p:blipFill>
        <p:spPr>
          <a:xfrm>
            <a:off x="1588168" y="1748863"/>
            <a:ext cx="9244263" cy="3838211"/>
          </a:xfrm>
          <a:prstGeom prst="rect">
            <a:avLst/>
          </a:prstGeom>
          <a:ln>
            <a:solidFill>
              <a:schemeClr val="accent1"/>
            </a:solidFill>
          </a:ln>
        </p:spPr>
      </p:pic>
      <p:sp>
        <p:nvSpPr>
          <p:cNvPr id="6" name="TextBox 5">
            <a:extLst>
              <a:ext uri="{FF2B5EF4-FFF2-40B4-BE49-F238E27FC236}">
                <a16:creationId xmlns:a16="http://schemas.microsoft.com/office/drawing/2014/main" id="{0144F172-1BE2-C941-BF09-EB2D36622437}"/>
              </a:ext>
            </a:extLst>
          </p:cNvPr>
          <p:cNvSpPr txBox="1"/>
          <p:nvPr/>
        </p:nvSpPr>
        <p:spPr>
          <a:xfrm>
            <a:off x="4355431" y="806116"/>
            <a:ext cx="2918171" cy="369332"/>
          </a:xfrm>
          <a:prstGeom prst="rect">
            <a:avLst/>
          </a:prstGeom>
          <a:noFill/>
        </p:spPr>
        <p:txBody>
          <a:bodyPr wrap="none" rtlCol="0">
            <a:spAutoFit/>
          </a:bodyPr>
          <a:lstStyle/>
          <a:p>
            <a:r>
              <a:rPr lang="en-US" dirty="0">
                <a:solidFill>
                  <a:schemeClr val="accent1"/>
                </a:solidFill>
              </a:rPr>
              <a:t>Predict with transfer learning</a:t>
            </a:r>
          </a:p>
        </p:txBody>
      </p:sp>
    </p:spTree>
    <p:extLst>
      <p:ext uri="{BB962C8B-B14F-4D97-AF65-F5344CB8AC3E}">
        <p14:creationId xmlns:p14="http://schemas.microsoft.com/office/powerpoint/2010/main" val="14670163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944CDC-223F-3B4D-87D8-463E23D87BDC}"/>
              </a:ext>
            </a:extLst>
          </p:cNvPr>
          <p:cNvSpPr>
            <a:spLocks noGrp="1"/>
          </p:cNvSpPr>
          <p:nvPr>
            <p:ph type="title"/>
          </p:nvPr>
        </p:nvSpPr>
        <p:spPr>
          <a:xfrm>
            <a:off x="4883552" y="182215"/>
            <a:ext cx="1914290" cy="972818"/>
          </a:xfrm>
        </p:spPr>
        <p:txBody>
          <a:bodyPr>
            <a:normAutofit/>
          </a:bodyPr>
          <a:lstStyle/>
          <a:p>
            <a:pPr algn="ctr"/>
            <a:r>
              <a:rPr lang="en-US" sz="2400" dirty="0">
                <a:solidFill>
                  <a:schemeClr val="accent1"/>
                </a:solidFill>
              </a:rPr>
              <a:t>Steps :</a:t>
            </a:r>
          </a:p>
        </p:txBody>
      </p:sp>
      <p:sp>
        <p:nvSpPr>
          <p:cNvPr id="4" name="TextBox 3">
            <a:extLst>
              <a:ext uri="{FF2B5EF4-FFF2-40B4-BE49-F238E27FC236}">
                <a16:creationId xmlns:a16="http://schemas.microsoft.com/office/drawing/2014/main" id="{194B732F-7F0C-9F45-B2A9-9A4657E5151B}"/>
              </a:ext>
            </a:extLst>
          </p:cNvPr>
          <p:cNvSpPr txBox="1"/>
          <p:nvPr/>
        </p:nvSpPr>
        <p:spPr>
          <a:xfrm>
            <a:off x="282665" y="1247325"/>
            <a:ext cx="11014988" cy="4832092"/>
          </a:xfrm>
          <a:prstGeom prst="rect">
            <a:avLst/>
          </a:prstGeom>
          <a:noFill/>
        </p:spPr>
        <p:txBody>
          <a:bodyPr wrap="square" rtlCol="0">
            <a:spAutoFit/>
          </a:bodyPr>
          <a:lstStyle/>
          <a:p>
            <a:pPr>
              <a:buClr>
                <a:schemeClr val="accent1"/>
              </a:buClr>
            </a:pPr>
            <a:r>
              <a:rPr lang="en-US" sz="1400" dirty="0">
                <a:solidFill>
                  <a:schemeClr val="accent1"/>
                </a:solidFill>
              </a:rPr>
              <a:t>Extract features with pre trained neural network:</a:t>
            </a:r>
          </a:p>
          <a:p>
            <a:pPr marL="742950" lvl="1" indent="-285750">
              <a:buClr>
                <a:schemeClr val="accent1"/>
              </a:buClr>
              <a:buFont typeface="Arial" panose="020B0604020202020204" pitchFamily="34" charset="0"/>
              <a:buChar char="•"/>
            </a:pPr>
            <a:r>
              <a:rPr lang="en-US" sz="1400" dirty="0"/>
              <a:t>Create images list - 32 dog images and 32 not-dogs images from </a:t>
            </a:r>
            <a:r>
              <a:rPr lang="en-US" sz="1400" dirty="0" err="1"/>
              <a:t>imagenet</a:t>
            </a:r>
            <a:r>
              <a:rPr lang="en-US" sz="1400" dirty="0"/>
              <a:t> database</a:t>
            </a:r>
          </a:p>
          <a:p>
            <a:pPr marL="742950" lvl="1" indent="-285750">
              <a:buClr>
                <a:schemeClr val="accent1"/>
              </a:buClr>
              <a:buFont typeface="Arial" panose="020B0604020202020204" pitchFamily="34" charset="0"/>
              <a:buChar char="•"/>
            </a:pPr>
            <a:r>
              <a:rPr lang="en-US" sz="1400" dirty="0"/>
              <a:t>Create labels list – 0 for dog and 1 for non-dog</a:t>
            </a:r>
          </a:p>
          <a:p>
            <a:pPr marL="742950" lvl="1" indent="-285750">
              <a:buClr>
                <a:schemeClr val="accent1"/>
              </a:buClr>
              <a:buFont typeface="Arial" panose="020B0604020202020204" pitchFamily="34" charset="0"/>
              <a:buChar char="•"/>
            </a:pPr>
            <a:r>
              <a:rPr lang="en-US" sz="1400" dirty="0"/>
              <a:t>Converted lists to </a:t>
            </a:r>
            <a:r>
              <a:rPr lang="en-US" sz="1400" dirty="0" err="1"/>
              <a:t>numpy</a:t>
            </a:r>
            <a:r>
              <a:rPr lang="en-US" sz="1400" dirty="0"/>
              <a:t> arrays</a:t>
            </a:r>
          </a:p>
          <a:p>
            <a:pPr marL="742950" lvl="1" indent="-285750">
              <a:buClr>
                <a:schemeClr val="accent1"/>
              </a:buClr>
              <a:buFont typeface="Arial" panose="020B0604020202020204" pitchFamily="34" charset="0"/>
              <a:buChar char="•"/>
            </a:pPr>
            <a:r>
              <a:rPr lang="en-US" sz="1400" dirty="0"/>
              <a:t>Normalize images array</a:t>
            </a:r>
          </a:p>
          <a:p>
            <a:pPr marL="742950" lvl="1" indent="-285750">
              <a:buClr>
                <a:schemeClr val="accent1"/>
              </a:buClr>
              <a:buFont typeface="Arial" panose="020B0604020202020204" pitchFamily="34" charset="0"/>
              <a:buChar char="•"/>
            </a:pPr>
            <a:r>
              <a:rPr lang="en-US" sz="1400" dirty="0"/>
              <a:t>Use a pre-trained NN (VGG16) to be used as a feature extractor, removed the last/top layer</a:t>
            </a:r>
          </a:p>
          <a:p>
            <a:pPr marL="742950" lvl="1" indent="-285750">
              <a:buClr>
                <a:schemeClr val="accent1"/>
              </a:buClr>
              <a:buFont typeface="Arial" panose="020B0604020202020204" pitchFamily="34" charset="0"/>
              <a:buChar char="•"/>
            </a:pPr>
            <a:r>
              <a:rPr lang="en-US" sz="1400" dirty="0"/>
              <a:t>Make prediction on normalized images array using above model.</a:t>
            </a:r>
          </a:p>
          <a:p>
            <a:pPr marL="742950" lvl="1" indent="-285750">
              <a:buClr>
                <a:schemeClr val="accent1"/>
              </a:buClr>
              <a:buFont typeface="Arial" panose="020B0604020202020204" pitchFamily="34" charset="0"/>
              <a:buChar char="•"/>
            </a:pPr>
            <a:r>
              <a:rPr lang="en-US" sz="1400" dirty="0"/>
              <a:t>Save predictions and labels array</a:t>
            </a:r>
          </a:p>
          <a:p>
            <a:pPr>
              <a:buClr>
                <a:schemeClr val="accent1"/>
              </a:buClr>
            </a:pPr>
            <a:endParaRPr lang="en-US" sz="1400" dirty="0"/>
          </a:p>
          <a:p>
            <a:pPr>
              <a:buClr>
                <a:schemeClr val="accent1"/>
              </a:buClr>
            </a:pPr>
            <a:r>
              <a:rPr lang="en-US" sz="1400" dirty="0">
                <a:solidFill>
                  <a:schemeClr val="accent1"/>
                </a:solidFill>
              </a:rPr>
              <a:t>Train new NN with extracted features in the last step:</a:t>
            </a:r>
          </a:p>
          <a:p>
            <a:pPr marL="742950" lvl="1" indent="-285750">
              <a:buClr>
                <a:schemeClr val="accent1"/>
              </a:buClr>
              <a:buFont typeface="Arial" panose="020B0604020202020204" pitchFamily="34" charset="0"/>
              <a:buChar char="•"/>
            </a:pPr>
            <a:r>
              <a:rPr lang="en-US" sz="1400" dirty="0"/>
              <a:t>Load extracted features (images + labels)</a:t>
            </a:r>
          </a:p>
          <a:p>
            <a:pPr marL="742950" lvl="1" indent="-285750">
              <a:buClr>
                <a:schemeClr val="accent1"/>
              </a:buClr>
              <a:buFont typeface="Arial" panose="020B0604020202020204" pitchFamily="34" charset="0"/>
              <a:buChar char="•"/>
            </a:pPr>
            <a:r>
              <a:rPr lang="en-US" sz="1400" dirty="0"/>
              <a:t>Create a sequential model using only Flatten and Dense layers</a:t>
            </a:r>
          </a:p>
          <a:p>
            <a:pPr marL="742950" lvl="1" indent="-285750">
              <a:buClr>
                <a:schemeClr val="accent1"/>
              </a:buClr>
              <a:buFont typeface="Arial" panose="020B0604020202020204" pitchFamily="34" charset="0"/>
              <a:buChar char="•"/>
            </a:pPr>
            <a:r>
              <a:rPr lang="en-US" sz="1400" dirty="0"/>
              <a:t>Compile and fit the model</a:t>
            </a:r>
          </a:p>
          <a:p>
            <a:pPr marL="742950" lvl="1" indent="-285750">
              <a:buClr>
                <a:schemeClr val="accent1"/>
              </a:buClr>
              <a:buFont typeface="Arial" panose="020B0604020202020204" pitchFamily="34" charset="0"/>
              <a:buChar char="•"/>
            </a:pPr>
            <a:r>
              <a:rPr lang="en-US" sz="1400" dirty="0"/>
              <a:t>Save the model structure and weights</a:t>
            </a:r>
          </a:p>
          <a:p>
            <a:pPr>
              <a:buClr>
                <a:schemeClr val="accent1"/>
              </a:buClr>
            </a:pPr>
            <a:endParaRPr lang="en-US" sz="1400" dirty="0"/>
          </a:p>
          <a:p>
            <a:pPr>
              <a:buClr>
                <a:schemeClr val="accent1"/>
              </a:buClr>
            </a:pPr>
            <a:r>
              <a:rPr lang="en-US" sz="1400" dirty="0">
                <a:solidFill>
                  <a:schemeClr val="accent1"/>
                </a:solidFill>
              </a:rPr>
              <a:t>Make Prediction using new images</a:t>
            </a:r>
          </a:p>
          <a:p>
            <a:pPr marL="742950" lvl="1" indent="-285750">
              <a:buClr>
                <a:schemeClr val="accent1"/>
              </a:buClr>
              <a:buFont typeface="Arial" panose="020B0604020202020204" pitchFamily="34" charset="0"/>
              <a:buChar char="•"/>
            </a:pPr>
            <a:r>
              <a:rPr lang="en-US" sz="1400" dirty="0"/>
              <a:t>Use saved model structure and weights</a:t>
            </a:r>
          </a:p>
          <a:p>
            <a:pPr marL="742950" lvl="1" indent="-285750">
              <a:buClr>
                <a:schemeClr val="accent1"/>
              </a:buClr>
              <a:buFont typeface="Arial" panose="020B0604020202020204" pitchFamily="34" charset="0"/>
              <a:buChar char="•"/>
            </a:pPr>
            <a:r>
              <a:rPr lang="en-US" sz="1400" dirty="0"/>
              <a:t>Load test image, converted to </a:t>
            </a:r>
            <a:r>
              <a:rPr lang="en-US" sz="1400" dirty="0" err="1"/>
              <a:t>numpy</a:t>
            </a:r>
            <a:r>
              <a:rPr lang="en-US" sz="1400" dirty="0"/>
              <a:t> array, normalize it</a:t>
            </a:r>
          </a:p>
          <a:p>
            <a:pPr marL="742950" lvl="1" indent="-285750">
              <a:buClr>
                <a:schemeClr val="accent1"/>
              </a:buClr>
              <a:buFont typeface="Arial" panose="020B0604020202020204" pitchFamily="34" charset="0"/>
              <a:buChar char="•"/>
            </a:pPr>
            <a:r>
              <a:rPr lang="en-US" sz="1400" dirty="0"/>
              <a:t>Extract features of test image using VGG16 and make prediction</a:t>
            </a:r>
          </a:p>
          <a:p>
            <a:pPr marL="742950" lvl="1" indent="-285750">
              <a:buClr>
                <a:schemeClr val="accent1"/>
              </a:buClr>
              <a:buFont typeface="Arial" panose="020B0604020202020204" pitchFamily="34" charset="0"/>
              <a:buChar char="•"/>
            </a:pPr>
            <a:r>
              <a:rPr lang="en-US" sz="1400" dirty="0"/>
              <a:t>Make final prediction using saved model</a:t>
            </a:r>
          </a:p>
          <a:p>
            <a:pPr>
              <a:buClr>
                <a:schemeClr val="accent1"/>
              </a:buClr>
            </a:pPr>
            <a:endParaRPr lang="en-US" sz="1400" dirty="0"/>
          </a:p>
          <a:p>
            <a:pPr>
              <a:buClr>
                <a:schemeClr val="accent1"/>
              </a:buClr>
            </a:pPr>
            <a:endParaRPr lang="en-US" sz="1400" dirty="0"/>
          </a:p>
        </p:txBody>
      </p:sp>
    </p:spTree>
    <p:extLst>
      <p:ext uri="{BB962C8B-B14F-4D97-AF65-F5344CB8AC3E}">
        <p14:creationId xmlns:p14="http://schemas.microsoft.com/office/powerpoint/2010/main" val="22923217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DE58C59-F7F9-AD4B-9004-90D1BAF66E73}"/>
              </a:ext>
            </a:extLst>
          </p:cNvPr>
          <p:cNvPicPr>
            <a:picLocks noChangeAspect="1"/>
          </p:cNvPicPr>
          <p:nvPr/>
        </p:nvPicPr>
        <p:blipFill rotWithShape="1">
          <a:blip r:embed="rId3"/>
          <a:srcRect t="542" r="305"/>
          <a:stretch/>
        </p:blipFill>
        <p:spPr>
          <a:xfrm>
            <a:off x="421105" y="1239252"/>
            <a:ext cx="11369843" cy="5153527"/>
          </a:xfrm>
          <a:prstGeom prst="rect">
            <a:avLst/>
          </a:prstGeom>
          <a:ln>
            <a:solidFill>
              <a:schemeClr val="accent1"/>
            </a:solidFill>
          </a:ln>
        </p:spPr>
      </p:pic>
      <p:sp>
        <p:nvSpPr>
          <p:cNvPr id="7" name="TextBox 6">
            <a:extLst>
              <a:ext uri="{FF2B5EF4-FFF2-40B4-BE49-F238E27FC236}">
                <a16:creationId xmlns:a16="http://schemas.microsoft.com/office/drawing/2014/main" id="{BDCAAFAA-F955-8F4D-9335-90E876366EAB}"/>
              </a:ext>
            </a:extLst>
          </p:cNvPr>
          <p:cNvSpPr txBox="1"/>
          <p:nvPr/>
        </p:nvSpPr>
        <p:spPr>
          <a:xfrm>
            <a:off x="2659993" y="546060"/>
            <a:ext cx="6799554" cy="369332"/>
          </a:xfrm>
          <a:prstGeom prst="rect">
            <a:avLst/>
          </a:prstGeom>
          <a:noFill/>
        </p:spPr>
        <p:txBody>
          <a:bodyPr wrap="none" rtlCol="0">
            <a:spAutoFit/>
          </a:bodyPr>
          <a:lstStyle/>
          <a:p>
            <a:r>
              <a:rPr lang="en-US" dirty="0">
                <a:solidFill>
                  <a:schemeClr val="accent1"/>
                </a:solidFill>
              </a:rPr>
              <a:t>Trained on 64 images from </a:t>
            </a:r>
            <a:r>
              <a:rPr lang="en-US" dirty="0" err="1">
                <a:solidFill>
                  <a:schemeClr val="accent1"/>
                </a:solidFill>
              </a:rPr>
              <a:t>imagenet</a:t>
            </a:r>
            <a:r>
              <a:rPr lang="en-US" dirty="0">
                <a:solidFill>
                  <a:schemeClr val="accent1"/>
                </a:solidFill>
              </a:rPr>
              <a:t> database – 32 dogs + 32 not dogs</a:t>
            </a:r>
          </a:p>
        </p:txBody>
      </p:sp>
    </p:spTree>
    <p:extLst>
      <p:ext uri="{BB962C8B-B14F-4D97-AF65-F5344CB8AC3E}">
        <p14:creationId xmlns:p14="http://schemas.microsoft.com/office/powerpoint/2010/main" val="34494883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7B1FB-639B-AB4F-8FC0-AB43BD8E5107}"/>
              </a:ext>
            </a:extLst>
          </p:cNvPr>
          <p:cNvSpPr>
            <a:spLocks noGrp="1"/>
          </p:cNvSpPr>
          <p:nvPr>
            <p:ph type="title"/>
          </p:nvPr>
        </p:nvSpPr>
        <p:spPr>
          <a:xfrm>
            <a:off x="753978" y="232777"/>
            <a:ext cx="10515600" cy="1325563"/>
          </a:xfrm>
        </p:spPr>
        <p:txBody>
          <a:bodyPr/>
          <a:lstStyle/>
          <a:p>
            <a:pPr algn="ctr"/>
            <a:r>
              <a:rPr lang="en-US" dirty="0">
                <a:solidFill>
                  <a:schemeClr val="accent1"/>
                </a:solidFill>
              </a:rPr>
              <a:t>Conclusion</a:t>
            </a:r>
          </a:p>
        </p:txBody>
      </p:sp>
      <p:pic>
        <p:nvPicPr>
          <p:cNvPr id="5" name="Picture 4">
            <a:extLst>
              <a:ext uri="{FF2B5EF4-FFF2-40B4-BE49-F238E27FC236}">
                <a16:creationId xmlns:a16="http://schemas.microsoft.com/office/drawing/2014/main" id="{885F789E-01A5-7C47-A262-03D24DDBB38F}"/>
              </a:ext>
            </a:extLst>
          </p:cNvPr>
          <p:cNvPicPr>
            <a:picLocks noChangeAspect="1"/>
          </p:cNvPicPr>
          <p:nvPr/>
        </p:nvPicPr>
        <p:blipFill>
          <a:blip r:embed="rId2"/>
          <a:stretch>
            <a:fillRect/>
          </a:stretch>
        </p:blipFill>
        <p:spPr>
          <a:xfrm>
            <a:off x="2711450" y="2476500"/>
            <a:ext cx="6769100" cy="1905000"/>
          </a:xfrm>
          <a:prstGeom prst="rect">
            <a:avLst/>
          </a:prstGeom>
          <a:ln>
            <a:solidFill>
              <a:schemeClr val="accent1"/>
            </a:solidFill>
          </a:ln>
        </p:spPr>
      </p:pic>
    </p:spTree>
    <p:extLst>
      <p:ext uri="{BB962C8B-B14F-4D97-AF65-F5344CB8AC3E}">
        <p14:creationId xmlns:p14="http://schemas.microsoft.com/office/powerpoint/2010/main" val="6270455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37B1FB-639B-AB4F-8FC0-AB43BD8E5107}"/>
              </a:ext>
            </a:extLst>
          </p:cNvPr>
          <p:cNvSpPr>
            <a:spLocks noGrp="1"/>
          </p:cNvSpPr>
          <p:nvPr>
            <p:ph type="title"/>
          </p:nvPr>
        </p:nvSpPr>
        <p:spPr>
          <a:xfrm>
            <a:off x="898358" y="2518778"/>
            <a:ext cx="10515600" cy="1325563"/>
          </a:xfrm>
        </p:spPr>
        <p:txBody>
          <a:bodyPr/>
          <a:lstStyle/>
          <a:p>
            <a:pPr algn="ctr"/>
            <a:r>
              <a:rPr lang="en-US" dirty="0">
                <a:solidFill>
                  <a:schemeClr val="accent1"/>
                </a:solidFill>
              </a:rPr>
              <a:t>Thank You</a:t>
            </a:r>
          </a:p>
        </p:txBody>
      </p:sp>
    </p:spTree>
    <p:extLst>
      <p:ext uri="{BB962C8B-B14F-4D97-AF65-F5344CB8AC3E}">
        <p14:creationId xmlns:p14="http://schemas.microsoft.com/office/powerpoint/2010/main" val="26691152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33B8C1-4A4E-404E-A69D-AF9BDE67D07A}"/>
              </a:ext>
            </a:extLst>
          </p:cNvPr>
          <p:cNvSpPr>
            <a:spLocks noGrp="1"/>
          </p:cNvSpPr>
          <p:nvPr>
            <p:ph type="title"/>
          </p:nvPr>
        </p:nvSpPr>
        <p:spPr>
          <a:xfrm>
            <a:off x="5013158" y="377157"/>
            <a:ext cx="1880937" cy="1018507"/>
          </a:xfrm>
        </p:spPr>
        <p:txBody>
          <a:bodyPr>
            <a:normAutofit/>
          </a:bodyPr>
          <a:lstStyle/>
          <a:p>
            <a:r>
              <a:rPr lang="en-US" sz="3200" dirty="0">
                <a:solidFill>
                  <a:schemeClr val="accent1"/>
                </a:solidFill>
                <a:latin typeface="+mn-lt"/>
              </a:rPr>
              <a:t>Structure </a:t>
            </a:r>
          </a:p>
        </p:txBody>
      </p:sp>
      <p:sp>
        <p:nvSpPr>
          <p:cNvPr id="4" name="TextBox 3">
            <a:extLst>
              <a:ext uri="{FF2B5EF4-FFF2-40B4-BE49-F238E27FC236}">
                <a16:creationId xmlns:a16="http://schemas.microsoft.com/office/drawing/2014/main" id="{70E7EE7C-11AB-6A46-BAA4-CC3696109624}"/>
              </a:ext>
            </a:extLst>
          </p:cNvPr>
          <p:cNvSpPr txBox="1"/>
          <p:nvPr/>
        </p:nvSpPr>
        <p:spPr>
          <a:xfrm>
            <a:off x="577516" y="1985210"/>
            <a:ext cx="4482958" cy="2585323"/>
          </a:xfrm>
          <a:prstGeom prst="rect">
            <a:avLst/>
          </a:prstGeom>
          <a:noFill/>
        </p:spPr>
        <p:txBody>
          <a:bodyPr wrap="none" rtlCol="0">
            <a:spAutoFit/>
          </a:bodyPr>
          <a:lstStyle/>
          <a:p>
            <a:pPr marL="285750" indent="-285750">
              <a:buClr>
                <a:schemeClr val="accent1"/>
              </a:buClr>
              <a:buFont typeface="Arial" panose="020B0604020202020204" pitchFamily="34" charset="0"/>
              <a:buChar char="•"/>
            </a:pPr>
            <a:r>
              <a:rPr lang="en-US" dirty="0"/>
              <a:t>Neural Network </a:t>
            </a:r>
          </a:p>
          <a:p>
            <a:pPr marL="285750" indent="-285750">
              <a:buClr>
                <a:schemeClr val="accent1"/>
              </a:buClr>
              <a:buFont typeface="Arial" panose="020B0604020202020204" pitchFamily="34" charset="0"/>
              <a:buChar char="•"/>
            </a:pPr>
            <a:r>
              <a:rPr lang="en-US" dirty="0"/>
              <a:t>Image Classification </a:t>
            </a:r>
          </a:p>
          <a:p>
            <a:pPr marL="742950" lvl="1" indent="-285750">
              <a:buClr>
                <a:schemeClr val="accent1"/>
              </a:buClr>
              <a:buFont typeface="Courier New" panose="02070309020205020404" pitchFamily="49" charset="0"/>
              <a:buChar char="o"/>
            </a:pPr>
            <a:r>
              <a:rPr lang="en-US" dirty="0"/>
              <a:t>Architecture of Deep Neural Network</a:t>
            </a:r>
          </a:p>
          <a:p>
            <a:pPr marL="285750" indent="-285750">
              <a:buClr>
                <a:schemeClr val="accent1"/>
              </a:buClr>
              <a:buFont typeface="Arial" panose="020B0604020202020204" pitchFamily="34" charset="0"/>
              <a:buChar char="•"/>
            </a:pPr>
            <a:r>
              <a:rPr lang="en-US" dirty="0"/>
              <a:t>Data exploration</a:t>
            </a:r>
          </a:p>
          <a:p>
            <a:pPr marL="285750" indent="-285750">
              <a:buClr>
                <a:schemeClr val="accent1"/>
              </a:buClr>
              <a:buFont typeface="Arial" panose="020B0604020202020204" pitchFamily="34" charset="0"/>
              <a:buChar char="•"/>
            </a:pPr>
            <a:r>
              <a:rPr lang="en-US" dirty="0"/>
              <a:t>Create a Neural Network from scratch</a:t>
            </a:r>
          </a:p>
          <a:p>
            <a:pPr marL="285750" indent="-285750">
              <a:buClr>
                <a:schemeClr val="accent1"/>
              </a:buClr>
              <a:buFont typeface="Arial" panose="020B0604020202020204" pitchFamily="34" charset="0"/>
              <a:buChar char="•"/>
            </a:pPr>
            <a:r>
              <a:rPr lang="en-US" dirty="0"/>
              <a:t>Use pre-trained model – VGG16</a:t>
            </a:r>
          </a:p>
          <a:p>
            <a:pPr marL="285750" indent="-285750">
              <a:buClr>
                <a:schemeClr val="accent1"/>
              </a:buClr>
              <a:buFont typeface="Arial" panose="020B0604020202020204" pitchFamily="34" charset="0"/>
              <a:buChar char="•"/>
            </a:pPr>
            <a:r>
              <a:rPr lang="en-US" dirty="0"/>
              <a:t>Use Transfer Learning</a:t>
            </a:r>
          </a:p>
          <a:p>
            <a:pPr marL="285750" indent="-285750">
              <a:buClr>
                <a:schemeClr val="accent1"/>
              </a:buClr>
              <a:buFont typeface="Arial" panose="020B0604020202020204" pitchFamily="34" charset="0"/>
              <a:buChar char="•"/>
            </a:pPr>
            <a:r>
              <a:rPr lang="en-US" dirty="0"/>
              <a:t>Comparison of neural networks created</a:t>
            </a:r>
          </a:p>
          <a:p>
            <a:pPr marL="285750" indent="-285750">
              <a:buClr>
                <a:schemeClr val="accent1"/>
              </a:buClr>
              <a:buFont typeface="Arial" panose="020B0604020202020204" pitchFamily="34" charset="0"/>
              <a:buChar char="•"/>
            </a:pPr>
            <a:endParaRPr lang="en-US" dirty="0"/>
          </a:p>
        </p:txBody>
      </p:sp>
    </p:spTree>
    <p:extLst>
      <p:ext uri="{BB962C8B-B14F-4D97-AF65-F5344CB8AC3E}">
        <p14:creationId xmlns:p14="http://schemas.microsoft.com/office/powerpoint/2010/main" val="29778354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850BCD8-FB00-A34D-A788-85D6473EC50C}"/>
              </a:ext>
            </a:extLst>
          </p:cNvPr>
          <p:cNvPicPr>
            <a:picLocks noChangeAspect="1"/>
          </p:cNvPicPr>
          <p:nvPr/>
        </p:nvPicPr>
        <p:blipFill>
          <a:blip r:embed="rId3"/>
          <a:stretch>
            <a:fillRect/>
          </a:stretch>
        </p:blipFill>
        <p:spPr>
          <a:xfrm>
            <a:off x="1696598" y="1448217"/>
            <a:ext cx="9243200" cy="4281565"/>
          </a:xfrm>
          <a:prstGeom prst="rect">
            <a:avLst/>
          </a:prstGeom>
          <a:ln>
            <a:solidFill>
              <a:schemeClr val="accent1"/>
            </a:solidFill>
          </a:ln>
        </p:spPr>
      </p:pic>
      <p:sp>
        <p:nvSpPr>
          <p:cNvPr id="6" name="TextBox 5">
            <a:extLst>
              <a:ext uri="{FF2B5EF4-FFF2-40B4-BE49-F238E27FC236}">
                <a16:creationId xmlns:a16="http://schemas.microsoft.com/office/drawing/2014/main" id="{DEA7D528-9DFF-374C-9F05-60294CD924C5}"/>
              </a:ext>
            </a:extLst>
          </p:cNvPr>
          <p:cNvSpPr txBox="1"/>
          <p:nvPr/>
        </p:nvSpPr>
        <p:spPr>
          <a:xfrm>
            <a:off x="2499173" y="870577"/>
            <a:ext cx="7666201" cy="369332"/>
          </a:xfrm>
          <a:prstGeom prst="rect">
            <a:avLst/>
          </a:prstGeom>
          <a:noFill/>
        </p:spPr>
        <p:txBody>
          <a:bodyPr wrap="none" rtlCol="0">
            <a:spAutoFit/>
          </a:bodyPr>
          <a:lstStyle/>
          <a:p>
            <a:r>
              <a:rPr lang="en-US" dirty="0"/>
              <a:t>Simple Neural Network that takes two inputs and produces their sum as output</a:t>
            </a:r>
          </a:p>
        </p:txBody>
      </p:sp>
      <p:sp>
        <p:nvSpPr>
          <p:cNvPr id="7" name="TextBox 6">
            <a:extLst>
              <a:ext uri="{FF2B5EF4-FFF2-40B4-BE49-F238E27FC236}">
                <a16:creationId xmlns:a16="http://schemas.microsoft.com/office/drawing/2014/main" id="{5C88B072-FB8A-5245-90DB-7D4500F064B6}"/>
              </a:ext>
            </a:extLst>
          </p:cNvPr>
          <p:cNvSpPr txBox="1"/>
          <p:nvPr/>
        </p:nvSpPr>
        <p:spPr>
          <a:xfrm>
            <a:off x="4459266" y="6275540"/>
            <a:ext cx="2560829" cy="369332"/>
          </a:xfrm>
          <a:prstGeom prst="rect">
            <a:avLst/>
          </a:prstGeom>
          <a:noFill/>
        </p:spPr>
        <p:txBody>
          <a:bodyPr wrap="none" rtlCol="0">
            <a:spAutoFit/>
          </a:bodyPr>
          <a:lstStyle/>
          <a:p>
            <a:r>
              <a:rPr lang="en-US" dirty="0"/>
              <a:t>Densely connected layers</a:t>
            </a:r>
          </a:p>
        </p:txBody>
      </p:sp>
      <p:cxnSp>
        <p:nvCxnSpPr>
          <p:cNvPr id="9" name="Straight Arrow Connector 8">
            <a:extLst>
              <a:ext uri="{FF2B5EF4-FFF2-40B4-BE49-F238E27FC236}">
                <a16:creationId xmlns:a16="http://schemas.microsoft.com/office/drawing/2014/main" id="{00A4E5D2-B501-3E4A-A192-63952AEF94A8}"/>
              </a:ext>
            </a:extLst>
          </p:cNvPr>
          <p:cNvCxnSpPr>
            <a:cxnSpLocks/>
            <a:stCxn id="7" idx="0"/>
          </p:cNvCxnSpPr>
          <p:nvPr/>
        </p:nvCxnSpPr>
        <p:spPr>
          <a:xfrm flipV="1">
            <a:off x="5739681" y="4737253"/>
            <a:ext cx="165360" cy="15382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A5B99B7-D46B-B740-A3F1-AD072177CC77}"/>
              </a:ext>
            </a:extLst>
          </p:cNvPr>
          <p:cNvCxnSpPr>
            <a:cxnSpLocks/>
            <a:stCxn id="7" idx="1"/>
          </p:cNvCxnSpPr>
          <p:nvPr/>
        </p:nvCxnSpPr>
        <p:spPr>
          <a:xfrm flipH="1" flipV="1">
            <a:off x="3580482" y="4472848"/>
            <a:ext cx="878784" cy="198735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E3B008FD-D735-9344-B330-92D16DAF61B9}"/>
              </a:ext>
            </a:extLst>
          </p:cNvPr>
          <p:cNvCxnSpPr>
            <a:cxnSpLocks/>
            <a:stCxn id="7" idx="3"/>
          </p:cNvCxnSpPr>
          <p:nvPr/>
        </p:nvCxnSpPr>
        <p:spPr>
          <a:xfrm flipV="1">
            <a:off x="7020095" y="4010140"/>
            <a:ext cx="1925601" cy="24500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6CCD869B-2D81-064B-9E47-E8734C0675EF}"/>
              </a:ext>
            </a:extLst>
          </p:cNvPr>
          <p:cNvSpPr txBox="1"/>
          <p:nvPr/>
        </p:nvSpPr>
        <p:spPr>
          <a:xfrm>
            <a:off x="312821" y="4815709"/>
            <a:ext cx="980846" cy="369332"/>
          </a:xfrm>
          <a:prstGeom prst="rect">
            <a:avLst/>
          </a:prstGeom>
          <a:noFill/>
        </p:spPr>
        <p:txBody>
          <a:bodyPr wrap="none" rtlCol="0">
            <a:spAutoFit/>
          </a:bodyPr>
          <a:lstStyle/>
          <a:p>
            <a:r>
              <a:rPr lang="en-US" dirty="0"/>
              <a:t>Neurons</a:t>
            </a:r>
          </a:p>
        </p:txBody>
      </p:sp>
      <p:cxnSp>
        <p:nvCxnSpPr>
          <p:cNvPr id="12" name="Straight Arrow Connector 11">
            <a:extLst>
              <a:ext uri="{FF2B5EF4-FFF2-40B4-BE49-F238E27FC236}">
                <a16:creationId xmlns:a16="http://schemas.microsoft.com/office/drawing/2014/main" id="{29DB3AE2-B30A-714E-92B8-0A79828C001C}"/>
              </a:ext>
            </a:extLst>
          </p:cNvPr>
          <p:cNvCxnSpPr>
            <a:cxnSpLocks/>
          </p:cNvCxnSpPr>
          <p:nvPr/>
        </p:nvCxnSpPr>
        <p:spPr>
          <a:xfrm flipV="1">
            <a:off x="1118937" y="4307305"/>
            <a:ext cx="1070810" cy="56548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6733C85B-F504-0745-8B40-14D15394FE58}"/>
              </a:ext>
            </a:extLst>
          </p:cNvPr>
          <p:cNvCxnSpPr>
            <a:cxnSpLocks/>
          </p:cNvCxnSpPr>
          <p:nvPr/>
        </p:nvCxnSpPr>
        <p:spPr>
          <a:xfrm flipV="1">
            <a:off x="1018674" y="3320716"/>
            <a:ext cx="1219200" cy="152399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37884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ED645-D2B1-FF4D-9136-6C74633F3611}"/>
              </a:ext>
            </a:extLst>
          </p:cNvPr>
          <p:cNvSpPr>
            <a:spLocks noGrp="1"/>
          </p:cNvSpPr>
          <p:nvPr>
            <p:ph type="title"/>
          </p:nvPr>
        </p:nvSpPr>
        <p:spPr>
          <a:xfrm>
            <a:off x="2182257" y="2557482"/>
            <a:ext cx="7854108" cy="1265372"/>
          </a:xfrm>
        </p:spPr>
        <p:txBody>
          <a:bodyPr/>
          <a:lstStyle/>
          <a:p>
            <a:r>
              <a:rPr lang="en-US" dirty="0">
                <a:solidFill>
                  <a:schemeClr val="accent1"/>
                </a:solidFill>
              </a:rPr>
              <a:t>How Image Classification works ?</a:t>
            </a:r>
          </a:p>
        </p:txBody>
      </p:sp>
      <p:sp>
        <p:nvSpPr>
          <p:cNvPr id="4" name="TextBox 3">
            <a:extLst>
              <a:ext uri="{FF2B5EF4-FFF2-40B4-BE49-F238E27FC236}">
                <a16:creationId xmlns:a16="http://schemas.microsoft.com/office/drawing/2014/main" id="{4B43A6E7-5F5B-E648-88ED-2BEB3F2F5277}"/>
              </a:ext>
            </a:extLst>
          </p:cNvPr>
          <p:cNvSpPr txBox="1"/>
          <p:nvPr/>
        </p:nvSpPr>
        <p:spPr>
          <a:xfrm>
            <a:off x="1779168" y="3503630"/>
            <a:ext cx="8579270" cy="646331"/>
          </a:xfrm>
          <a:prstGeom prst="rect">
            <a:avLst/>
          </a:prstGeom>
          <a:noFill/>
        </p:spPr>
        <p:txBody>
          <a:bodyPr wrap="square">
            <a:spAutoFit/>
          </a:bodyPr>
          <a:lstStyle/>
          <a:p>
            <a:pPr>
              <a:defRPr/>
            </a:pPr>
            <a:r>
              <a:rPr lang="en-US" dirty="0">
                <a:solidFill>
                  <a:schemeClr val="accent1"/>
                </a:solidFill>
              </a:rPr>
              <a:t>Definition</a:t>
            </a:r>
            <a:r>
              <a:rPr lang="en-US" dirty="0"/>
              <a:t> : Ability for computers to look at a photograph and understand what is is inside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14628086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66B01A3-C4D1-D747-84CD-11062D3C721F}"/>
              </a:ext>
            </a:extLst>
          </p:cNvPr>
          <p:cNvPicPr>
            <a:picLocks noChangeAspect="1"/>
          </p:cNvPicPr>
          <p:nvPr/>
        </p:nvPicPr>
        <p:blipFill rotWithShape="1">
          <a:blip r:embed="rId3"/>
          <a:srcRect t="15385" r="-323"/>
          <a:stretch/>
        </p:blipFill>
        <p:spPr>
          <a:xfrm>
            <a:off x="1290117" y="2446914"/>
            <a:ext cx="9575389" cy="3369426"/>
          </a:xfrm>
          <a:prstGeom prst="rect">
            <a:avLst/>
          </a:prstGeom>
          <a:ln>
            <a:solidFill>
              <a:schemeClr val="accent1"/>
            </a:solidFill>
          </a:ln>
        </p:spPr>
      </p:pic>
      <p:sp>
        <p:nvSpPr>
          <p:cNvPr id="6" name="TextBox 5">
            <a:extLst>
              <a:ext uri="{FF2B5EF4-FFF2-40B4-BE49-F238E27FC236}">
                <a16:creationId xmlns:a16="http://schemas.microsoft.com/office/drawing/2014/main" id="{7E4427A7-8AB5-C04F-94E9-AB577A1C8A41}"/>
              </a:ext>
            </a:extLst>
          </p:cNvPr>
          <p:cNvSpPr txBox="1"/>
          <p:nvPr/>
        </p:nvSpPr>
        <p:spPr>
          <a:xfrm>
            <a:off x="775958" y="1551688"/>
            <a:ext cx="10952998" cy="369332"/>
          </a:xfrm>
          <a:prstGeom prst="rect">
            <a:avLst/>
          </a:prstGeom>
          <a:noFill/>
        </p:spPr>
        <p:txBody>
          <a:bodyPr wrap="none" rtlCol="0">
            <a:spAutoFit/>
          </a:bodyPr>
          <a:lstStyle/>
          <a:p>
            <a:r>
              <a:rPr lang="en-US" dirty="0"/>
              <a:t>Feed an image to a Neural Network which produces a dog label, as that is the main object that appears in the image</a:t>
            </a:r>
          </a:p>
        </p:txBody>
      </p:sp>
    </p:spTree>
    <p:extLst>
      <p:ext uri="{BB962C8B-B14F-4D97-AF65-F5344CB8AC3E}">
        <p14:creationId xmlns:p14="http://schemas.microsoft.com/office/powerpoint/2010/main" val="23298045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ED645-D2B1-FF4D-9136-6C74633F3611}"/>
              </a:ext>
            </a:extLst>
          </p:cNvPr>
          <p:cNvSpPr>
            <a:spLocks noGrp="1"/>
          </p:cNvSpPr>
          <p:nvPr>
            <p:ph type="title"/>
          </p:nvPr>
        </p:nvSpPr>
        <p:spPr>
          <a:xfrm>
            <a:off x="3206827" y="2535449"/>
            <a:ext cx="5639718" cy="1067068"/>
          </a:xfrm>
        </p:spPr>
        <p:txBody>
          <a:bodyPr/>
          <a:lstStyle/>
          <a:p>
            <a:r>
              <a:rPr lang="en-US" dirty="0">
                <a:solidFill>
                  <a:schemeClr val="accent1"/>
                </a:solidFill>
              </a:rPr>
              <a:t>Deep Neural Network</a:t>
            </a:r>
          </a:p>
        </p:txBody>
      </p:sp>
      <p:sp>
        <p:nvSpPr>
          <p:cNvPr id="3" name="TextBox 2">
            <a:extLst>
              <a:ext uri="{FF2B5EF4-FFF2-40B4-BE49-F238E27FC236}">
                <a16:creationId xmlns:a16="http://schemas.microsoft.com/office/drawing/2014/main" id="{D2168025-885F-FD41-AFA0-42244D367CAC}"/>
              </a:ext>
            </a:extLst>
          </p:cNvPr>
          <p:cNvSpPr txBox="1"/>
          <p:nvPr/>
        </p:nvSpPr>
        <p:spPr>
          <a:xfrm>
            <a:off x="1685924" y="3403617"/>
            <a:ext cx="8386763" cy="923330"/>
          </a:xfrm>
          <a:prstGeom prst="rect">
            <a:avLst/>
          </a:prstGeom>
          <a:noFill/>
        </p:spPr>
        <p:txBody>
          <a:bodyPr wrap="square">
            <a:spAutoFit/>
          </a:bodyPr>
          <a:lstStyle/>
          <a:p>
            <a:pPr>
              <a:defRPr/>
            </a:pPr>
            <a:r>
              <a:rPr lang="en-US" dirty="0">
                <a:solidFill>
                  <a:schemeClr val="accent1"/>
                </a:solidFill>
              </a:rPr>
              <a:t>Definition</a:t>
            </a:r>
            <a:r>
              <a:rPr lang="en-US" dirty="0"/>
              <a:t> : Adding more layers to a Neural Network gives it more capacity to identify  </a:t>
            </a:r>
          </a:p>
          <a:p>
            <a:pPr>
              <a:defRPr/>
            </a:pPr>
            <a:r>
              <a:rPr lang="en-US" dirty="0"/>
              <a:t>                     more complex patterns and shapes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Tree>
    <p:extLst>
      <p:ext uri="{BB962C8B-B14F-4D97-AF65-F5344CB8AC3E}">
        <p14:creationId xmlns:p14="http://schemas.microsoft.com/office/powerpoint/2010/main" val="6138308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2BCC971-B340-9E49-8E73-8CB9137D6710}"/>
              </a:ext>
            </a:extLst>
          </p:cNvPr>
          <p:cNvSpPr txBox="1"/>
          <p:nvPr/>
        </p:nvSpPr>
        <p:spPr>
          <a:xfrm>
            <a:off x="505030" y="5279945"/>
            <a:ext cx="11415219" cy="1015663"/>
          </a:xfrm>
          <a:prstGeom prst="rect">
            <a:avLst/>
          </a:prstGeom>
          <a:noFill/>
        </p:spPr>
        <p:txBody>
          <a:bodyPr wrap="square" rtlCol="0">
            <a:spAutoFit/>
          </a:bodyPr>
          <a:lstStyle/>
          <a:p>
            <a:pPr marL="285750" indent="-285750">
              <a:buClr>
                <a:schemeClr val="accent1"/>
              </a:buClr>
              <a:buFont typeface="Arial" panose="020B0604020202020204" pitchFamily="34" charset="0"/>
              <a:buChar char="•"/>
            </a:pPr>
            <a:r>
              <a:rPr lang="en-US" sz="1200" dirty="0"/>
              <a:t>Convolutional layer is added to make it possible to detect a pattern in an image no matter where it is located in the image – Translational invariance</a:t>
            </a:r>
          </a:p>
          <a:p>
            <a:pPr marL="285750" indent="-285750">
              <a:buClr>
                <a:schemeClr val="accent1"/>
              </a:buClr>
              <a:buFont typeface="Arial" panose="020B0604020202020204" pitchFamily="34" charset="0"/>
              <a:buChar char="•"/>
            </a:pPr>
            <a:r>
              <a:rPr lang="en-US" sz="1200" dirty="0"/>
              <a:t>The idea of Max Pooling is to down sample the data by passing on the most important bits only. The output will be the same though it will be less work for the Neural Network</a:t>
            </a:r>
          </a:p>
          <a:p>
            <a:pPr marL="285750" indent="-285750">
              <a:buClr>
                <a:schemeClr val="accent1"/>
              </a:buClr>
              <a:buFont typeface="Arial" panose="020B0604020202020204" pitchFamily="34" charset="0"/>
              <a:buChar char="•"/>
            </a:pPr>
            <a:r>
              <a:rPr lang="en-US" sz="1200" dirty="0"/>
              <a:t>Dropout layer throws away some data randomly, forcing the Neural Network to try hard to learn and not memorize training data</a:t>
            </a:r>
          </a:p>
          <a:p>
            <a:pPr marL="285750" indent="-285750">
              <a:buClr>
                <a:schemeClr val="accent1"/>
              </a:buClr>
              <a:buFont typeface="Arial" panose="020B0604020202020204" pitchFamily="34" charset="0"/>
              <a:buChar char="•"/>
            </a:pPr>
            <a:r>
              <a:rPr lang="en-US" sz="1200" dirty="0"/>
              <a:t>Dense layer maps the output of the previous layers to the output layer so that Neural Network can predict which class the input image belongs to</a:t>
            </a:r>
          </a:p>
          <a:p>
            <a:pPr>
              <a:buClr>
                <a:schemeClr val="accent1"/>
              </a:buClr>
            </a:pPr>
            <a:r>
              <a:rPr lang="en-US" sz="1200" dirty="0"/>
              <a:t>         </a:t>
            </a:r>
          </a:p>
        </p:txBody>
      </p:sp>
      <p:pic>
        <p:nvPicPr>
          <p:cNvPr id="9" name="Picture 8">
            <a:extLst>
              <a:ext uri="{FF2B5EF4-FFF2-40B4-BE49-F238E27FC236}">
                <a16:creationId xmlns:a16="http://schemas.microsoft.com/office/drawing/2014/main" id="{346D8BA2-3C22-2B48-9023-980E31545087}"/>
              </a:ext>
            </a:extLst>
          </p:cNvPr>
          <p:cNvPicPr>
            <a:picLocks noChangeAspect="1"/>
          </p:cNvPicPr>
          <p:nvPr/>
        </p:nvPicPr>
        <p:blipFill>
          <a:blip r:embed="rId2"/>
          <a:stretch>
            <a:fillRect/>
          </a:stretch>
        </p:blipFill>
        <p:spPr>
          <a:xfrm>
            <a:off x="1817784" y="1048833"/>
            <a:ext cx="8138885" cy="3639600"/>
          </a:xfrm>
          <a:prstGeom prst="rect">
            <a:avLst/>
          </a:prstGeom>
          <a:ln>
            <a:solidFill>
              <a:schemeClr val="accent1"/>
            </a:solidFill>
          </a:ln>
        </p:spPr>
      </p:pic>
      <p:pic>
        <p:nvPicPr>
          <p:cNvPr id="3" name="Picture 2">
            <a:extLst>
              <a:ext uri="{FF2B5EF4-FFF2-40B4-BE49-F238E27FC236}">
                <a16:creationId xmlns:a16="http://schemas.microsoft.com/office/drawing/2014/main" id="{6BC21383-263D-204A-8246-3E74848E4111}"/>
              </a:ext>
            </a:extLst>
          </p:cNvPr>
          <p:cNvPicPr>
            <a:picLocks noChangeAspect="1"/>
          </p:cNvPicPr>
          <p:nvPr/>
        </p:nvPicPr>
        <p:blipFill>
          <a:blip r:embed="rId3"/>
          <a:stretch>
            <a:fillRect/>
          </a:stretch>
        </p:blipFill>
        <p:spPr>
          <a:xfrm>
            <a:off x="10039580" y="4968607"/>
            <a:ext cx="533894" cy="528809"/>
          </a:xfrm>
          <a:prstGeom prst="rect">
            <a:avLst/>
          </a:prstGeom>
        </p:spPr>
      </p:pic>
    </p:spTree>
    <p:extLst>
      <p:ext uri="{BB962C8B-B14F-4D97-AF65-F5344CB8AC3E}">
        <p14:creationId xmlns:p14="http://schemas.microsoft.com/office/powerpoint/2010/main" val="227094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02BCC971-B340-9E49-8E73-8CB9137D6710}"/>
              </a:ext>
            </a:extLst>
          </p:cNvPr>
          <p:cNvSpPr txBox="1"/>
          <p:nvPr/>
        </p:nvSpPr>
        <p:spPr>
          <a:xfrm>
            <a:off x="1664702" y="5034240"/>
            <a:ext cx="9222862" cy="461665"/>
          </a:xfrm>
          <a:prstGeom prst="rect">
            <a:avLst/>
          </a:prstGeom>
          <a:noFill/>
        </p:spPr>
        <p:txBody>
          <a:bodyPr wrap="square" rtlCol="0">
            <a:spAutoFit/>
          </a:bodyPr>
          <a:lstStyle/>
          <a:p>
            <a:pPr>
              <a:buClr>
                <a:schemeClr val="accent1"/>
              </a:buClr>
            </a:pPr>
            <a:r>
              <a:rPr lang="en-US" sz="1200" dirty="0"/>
              <a:t>To make our Neural Network more powerful and be able to recognize more complex images, we can add copies of convolutional block</a:t>
            </a:r>
          </a:p>
          <a:p>
            <a:pPr>
              <a:buClr>
                <a:schemeClr val="accent1"/>
              </a:buClr>
            </a:pPr>
            <a:r>
              <a:rPr lang="en-US" sz="1200" dirty="0"/>
              <a:t>     </a:t>
            </a:r>
          </a:p>
        </p:txBody>
      </p:sp>
      <p:pic>
        <p:nvPicPr>
          <p:cNvPr id="11" name="Picture 10">
            <a:extLst>
              <a:ext uri="{FF2B5EF4-FFF2-40B4-BE49-F238E27FC236}">
                <a16:creationId xmlns:a16="http://schemas.microsoft.com/office/drawing/2014/main" id="{75B2DA15-FE90-914B-9EEE-7E22EAD68FB3}"/>
              </a:ext>
            </a:extLst>
          </p:cNvPr>
          <p:cNvPicPr>
            <a:picLocks noChangeAspect="1"/>
          </p:cNvPicPr>
          <p:nvPr/>
        </p:nvPicPr>
        <p:blipFill>
          <a:blip r:embed="rId2"/>
          <a:stretch>
            <a:fillRect/>
          </a:stretch>
        </p:blipFill>
        <p:spPr>
          <a:xfrm>
            <a:off x="1818000" y="1047599"/>
            <a:ext cx="8139600" cy="3267190"/>
          </a:xfrm>
          <a:prstGeom prst="rect">
            <a:avLst/>
          </a:prstGeom>
          <a:ln>
            <a:solidFill>
              <a:schemeClr val="accent1"/>
            </a:solidFill>
          </a:ln>
        </p:spPr>
      </p:pic>
    </p:spTree>
    <p:extLst>
      <p:ext uri="{BB962C8B-B14F-4D97-AF65-F5344CB8AC3E}">
        <p14:creationId xmlns:p14="http://schemas.microsoft.com/office/powerpoint/2010/main" val="357872023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7978</TotalTime>
  <Words>1313</Words>
  <Application>Microsoft Macintosh PowerPoint</Application>
  <PresentationFormat>Widescreen</PresentationFormat>
  <Paragraphs>147</Paragraphs>
  <Slides>25</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Calibri Light</vt:lpstr>
      <vt:lpstr>Courier New</vt:lpstr>
      <vt:lpstr>Office Theme</vt:lpstr>
      <vt:lpstr>Deep Learning : Image recognition Capstone project #3</vt:lpstr>
      <vt:lpstr>PowerPoint Presentation</vt:lpstr>
      <vt:lpstr>Structure </vt:lpstr>
      <vt:lpstr>PowerPoint Presentation</vt:lpstr>
      <vt:lpstr>How Image Classification works ?</vt:lpstr>
      <vt:lpstr>PowerPoint Presentation</vt:lpstr>
      <vt:lpstr>Deep Neural Network</vt:lpstr>
      <vt:lpstr>PowerPoint Presentation</vt:lpstr>
      <vt:lpstr>PowerPoint Presentation</vt:lpstr>
      <vt:lpstr>Data Exploration</vt:lpstr>
      <vt:lpstr>PowerPoint Presentation</vt:lpstr>
      <vt:lpstr>Create a Neural Network from scratch</vt:lpstr>
      <vt:lpstr>Steps :</vt:lpstr>
      <vt:lpstr>PowerPoint Presentation</vt:lpstr>
      <vt:lpstr>PowerPoint Presentation</vt:lpstr>
      <vt:lpstr>Use Pre-trained models : VGG16</vt:lpstr>
      <vt:lpstr>Steps :</vt:lpstr>
      <vt:lpstr>PowerPoint Presentation</vt:lpstr>
      <vt:lpstr>Transfer Learning</vt:lpstr>
      <vt:lpstr>PowerPoint Presentation</vt:lpstr>
      <vt:lpstr>PowerPoint Presentation</vt:lpstr>
      <vt:lpstr>Steps :</vt:lpstr>
      <vt:lpstr>PowerPoint Presentation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Ankit Ghildiyal</dc:creator>
  <cp:lastModifiedBy>Ankit Ghildiyal</cp:lastModifiedBy>
  <cp:revision>104</cp:revision>
  <dcterms:created xsi:type="dcterms:W3CDTF">2022-03-22T12:10:52Z</dcterms:created>
  <dcterms:modified xsi:type="dcterms:W3CDTF">2022-04-01T20:19:23Z</dcterms:modified>
</cp:coreProperties>
</file>

<file path=docProps/thumbnail.jpeg>
</file>